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sldIdLst>
    <p:sldId id="256" r:id="rId2"/>
    <p:sldId id="403" r:id="rId3"/>
    <p:sldId id="257" r:id="rId4"/>
    <p:sldId id="258" r:id="rId5"/>
    <p:sldId id="263" r:id="rId6"/>
    <p:sldId id="408" r:id="rId7"/>
    <p:sldId id="285" r:id="rId8"/>
    <p:sldId id="265" r:id="rId9"/>
    <p:sldId id="266" r:id="rId10"/>
    <p:sldId id="267" r:id="rId11"/>
    <p:sldId id="347" r:id="rId12"/>
    <p:sldId id="398" r:id="rId13"/>
    <p:sldId id="286" r:id="rId14"/>
    <p:sldId id="271" r:id="rId15"/>
    <p:sldId id="272" r:id="rId16"/>
    <p:sldId id="290" r:id="rId17"/>
    <p:sldId id="273" r:id="rId18"/>
    <p:sldId id="274" r:id="rId19"/>
    <p:sldId id="276" r:id="rId20"/>
    <p:sldId id="275" r:id="rId21"/>
    <p:sldId id="277" r:id="rId22"/>
    <p:sldId id="279" r:id="rId23"/>
    <p:sldId id="291" r:id="rId24"/>
    <p:sldId id="304" r:id="rId25"/>
    <p:sldId id="373" r:id="rId26"/>
    <p:sldId id="307" r:id="rId27"/>
    <p:sldId id="327" r:id="rId28"/>
    <p:sldId id="328" r:id="rId29"/>
    <p:sldId id="405" r:id="rId30"/>
    <p:sldId id="376" r:id="rId31"/>
    <p:sldId id="374" r:id="rId32"/>
    <p:sldId id="375" r:id="rId33"/>
    <p:sldId id="406" r:id="rId34"/>
    <p:sldId id="404" r:id="rId35"/>
    <p:sldId id="399" r:id="rId36"/>
    <p:sldId id="400" r:id="rId37"/>
    <p:sldId id="401"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48"/>
    <p:restoredTop sz="94886"/>
  </p:normalViewPr>
  <p:slideViewPr>
    <p:cSldViewPr snapToGrid="0" snapToObjects="1">
      <p:cViewPr varScale="1">
        <p:scale>
          <a:sx n="81" d="100"/>
          <a:sy n="81" d="100"/>
        </p:scale>
        <p:origin x="192" y="264"/>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image1.png>
</file>

<file path=ppt/media/image10.jpg>
</file>

<file path=ppt/media/image10.png>
</file>

<file path=ppt/media/image12.png>
</file>

<file path=ppt/media/image15.png>
</file>

<file path=ppt/media/image16.gif>
</file>

<file path=ppt/media/image16.png>
</file>

<file path=ppt/media/image17.png>
</file>

<file path=ppt/media/image18.png>
</file>

<file path=ppt/media/image19.png>
</file>

<file path=ppt/media/image2.png>
</file>

<file path=ppt/media/image20.png>
</file>

<file path=ppt/media/image21.png>
</file>

<file path=ppt/media/image210.png>
</file>

<file path=ppt/media/image22.jpe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10.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gif>
</file>

<file path=ppt/media/image54.png>
</file>

<file path=ppt/media/image55.png>
</file>

<file path=ppt/media/image56.png>
</file>

<file path=ppt/media/image57.png>
</file>

<file path=ppt/media/image58.png>
</file>

<file path=ppt/media/image6.png>
</file>

<file path=ppt/media/image60.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E75B63-7E26-D441-AC03-A4A443673F7F}" type="datetimeFigureOut">
              <a:rPr lang="en-US" smtClean="0"/>
              <a:t>11/2/19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BA284E-BA81-564A-9D1B-60D914A5BFD5}" type="slidenum">
              <a:rPr lang="en-US" smtClean="0"/>
              <a:t>‹#›</a:t>
            </a:fld>
            <a:endParaRPr lang="en-US" dirty="0"/>
          </a:p>
        </p:txBody>
      </p:sp>
    </p:spTree>
    <p:extLst>
      <p:ext uri="{BB962C8B-B14F-4D97-AF65-F5344CB8AC3E}">
        <p14:creationId xmlns:p14="http://schemas.microsoft.com/office/powerpoint/2010/main" val="39594439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BA284E-BA81-564A-9D1B-60D914A5BFD5}" type="slidenum">
              <a:rPr lang="en-US" smtClean="0"/>
              <a:t>4</a:t>
            </a:fld>
            <a:endParaRPr lang="en-US"/>
          </a:p>
        </p:txBody>
      </p:sp>
    </p:spTree>
    <p:extLst>
      <p:ext uri="{BB962C8B-B14F-4D97-AF65-F5344CB8AC3E}">
        <p14:creationId xmlns:p14="http://schemas.microsoft.com/office/powerpoint/2010/main" val="2871271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rtl="0" fontAlgn="base">
              <a:buFont typeface="Arial" charset="0"/>
              <a:buChar char="•"/>
            </a:pPr>
            <a:r>
              <a:rPr lang="en-US" sz="1200" b="0" i="0" u="none" strike="noStrike" kern="1200" dirty="0">
                <a:solidFill>
                  <a:schemeClr val="tx1"/>
                </a:solidFill>
                <a:effectLst/>
                <a:latin typeface="+mn-lt"/>
                <a:ea typeface="+mn-ea"/>
                <a:cs typeface="+mn-cs"/>
              </a:rPr>
              <a:t>Not every generative model uses maximum likelihood. Some generative models do not use maximum likelihood by default, but can be made to do so (GANs fall into this category). By ignoring those models that do not use maximum likelihood, and by focusing on the maximum likelihood version of models that do not usually use maximum likelihood, we can eliminate some of the more distracting differences between models.</a:t>
            </a:r>
          </a:p>
          <a:p>
            <a:pPr marL="171450" indent="-171450" rtl="0" fontAlgn="base">
              <a:buFont typeface="Arial" charset="0"/>
              <a:buChar char="•"/>
            </a:pPr>
            <a:r>
              <a:rPr lang="en-US" sz="1200" b="0" i="0" u="none" strike="noStrike" kern="1200" dirty="0">
                <a:solidFill>
                  <a:schemeClr val="tx1"/>
                </a:solidFill>
                <a:effectLst/>
                <a:latin typeface="+mn-lt"/>
                <a:ea typeface="+mn-ea"/>
                <a:cs typeface="+mn-cs"/>
              </a:rPr>
              <a:t>The basic idea of maximum likelihood is to define a model that provides an estimate of a probability distribution, parameterized by parameters . We then refer to the likelihood as the probability that the model assigns to the training data for a dataset containing finite training examples. </a:t>
            </a:r>
          </a:p>
          <a:p>
            <a:pPr marL="171450" indent="-171450" rtl="0" fontAlgn="base">
              <a:buFont typeface="Arial" charset="0"/>
              <a:buChar char="•"/>
            </a:pPr>
            <a:r>
              <a:rPr lang="en-US" sz="1200" b="0" i="0" u="none" strike="noStrike" kern="1200" dirty="0">
                <a:solidFill>
                  <a:schemeClr val="tx1"/>
                </a:solidFill>
                <a:effectLst/>
                <a:latin typeface="+mn-lt"/>
                <a:ea typeface="+mn-ea"/>
                <a:cs typeface="+mn-cs"/>
              </a:rPr>
              <a:t>The principle of maximum likelihood simply says to choose the parameters for the model that maximize the likelihood of the training data. This is easiest to do in log space, where we have a sum rather than a product over examples. </a:t>
            </a:r>
          </a:p>
          <a:p>
            <a:pPr marL="171450" indent="-171450" rtl="0" fontAlgn="base">
              <a:buFont typeface="Arial" charset="0"/>
              <a:buChar char="•"/>
            </a:pPr>
            <a:r>
              <a:rPr lang="en-US" sz="1200" b="1" i="0" u="none" strike="noStrike" kern="1200" dirty="0">
                <a:solidFill>
                  <a:schemeClr val="tx1"/>
                </a:solidFill>
                <a:effectLst/>
                <a:latin typeface="+mn-lt"/>
                <a:ea typeface="+mn-ea"/>
                <a:cs typeface="+mn-cs"/>
              </a:rPr>
              <a:t>We can also think of maximum likelihood estimation as minimizing the KL divergence between the data generating distribution and the model. Minimizing the KL divergence between pdata and pmodel is exactly equivalent to maximizing the log-likelihood of the training set.</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CD070BEA-C4FB-D744-B798-47771EE0C6C8}" type="slidenum">
              <a:rPr lang="en-US" smtClean="0"/>
              <a:t>10</a:t>
            </a:fld>
            <a:endParaRPr lang="en-US" dirty="0"/>
          </a:p>
        </p:txBody>
      </p:sp>
    </p:spTree>
    <p:extLst>
      <p:ext uri="{BB962C8B-B14F-4D97-AF65-F5344CB8AC3E}">
        <p14:creationId xmlns:p14="http://schemas.microsoft.com/office/powerpoint/2010/main" val="354842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BA284E-BA81-564A-9D1B-60D914A5BFD5}" type="slidenum">
              <a:rPr lang="en-US" smtClean="0"/>
              <a:t>12</a:t>
            </a:fld>
            <a:endParaRPr lang="en-US"/>
          </a:p>
        </p:txBody>
      </p:sp>
    </p:spTree>
    <p:extLst>
      <p:ext uri="{BB962C8B-B14F-4D97-AF65-F5344CB8AC3E}">
        <p14:creationId xmlns:p14="http://schemas.microsoft.com/office/powerpoint/2010/main" val="28458844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rtl="0" fontAlgn="base">
              <a:buFont typeface="Arial" charset="0"/>
              <a:buChar char="•"/>
            </a:pPr>
            <a:r>
              <a:rPr lang="en-US" sz="1200" b="0" i="0" u="none" strike="noStrike" kern="1200" dirty="0">
                <a:solidFill>
                  <a:schemeClr val="tx1"/>
                </a:solidFill>
                <a:effectLst/>
                <a:latin typeface="+mn-lt"/>
                <a:ea typeface="+mn-ea"/>
                <a:cs typeface="+mn-cs"/>
              </a:rPr>
              <a:t>The basic idea of GANs is to set up a game between two players. One of them is called the generator. The generator creates samples that are intended to come from the same distribution as the training data. The other player is the discriminator. The discriminator examines samples to determine whether they are real or fake. </a:t>
            </a:r>
          </a:p>
          <a:p>
            <a:pPr marL="171450" indent="-171450" rtl="0" fontAlgn="base">
              <a:buFont typeface="Arial" charset="0"/>
              <a:buChar char="•"/>
            </a:pPr>
            <a:r>
              <a:rPr lang="en-US" sz="1200" b="0" i="0" u="none" strike="noStrike" kern="1200" dirty="0">
                <a:solidFill>
                  <a:schemeClr val="tx1"/>
                </a:solidFill>
                <a:effectLst/>
                <a:latin typeface="+mn-lt"/>
                <a:ea typeface="+mn-ea"/>
                <a:cs typeface="+mn-cs"/>
              </a:rPr>
              <a:t>The two players in the game are represented by two functions, each of which is differentiable both with respect to its inputs and with respect to its parameters. Both players have cost functions that are defined in terms of both players’ parameters in adversarial setting. </a:t>
            </a:r>
          </a:p>
          <a:p>
            <a:pPr marL="171450" indent="-171450" rtl="0" fontAlgn="base">
              <a:buFont typeface="Arial" charset="0"/>
              <a:buChar char="•"/>
            </a:pPr>
            <a:endParaRPr lang="en-US" sz="1200" b="0" i="0" u="none" strike="noStrike" kern="1200" dirty="0">
              <a:solidFill>
                <a:schemeClr val="tx1"/>
              </a:solidFill>
              <a:effectLst/>
              <a:latin typeface="+mn-lt"/>
              <a:ea typeface="+mn-ea"/>
              <a:cs typeface="+mn-cs"/>
            </a:endParaRPr>
          </a:p>
          <a:p>
            <a:pPr marL="171450" indent="-171450" rtl="0" fontAlgn="base">
              <a:buFont typeface="Arial" charset="0"/>
              <a:buChar char="•"/>
            </a:pPr>
            <a:r>
              <a:rPr lang="en-US" sz="1200" b="0" i="0" u="none" strike="noStrike" kern="1200" dirty="0">
                <a:solidFill>
                  <a:schemeClr val="tx1"/>
                </a:solidFill>
                <a:effectLst/>
                <a:latin typeface="+mn-lt"/>
                <a:ea typeface="+mn-ea"/>
                <a:cs typeface="+mn-cs"/>
              </a:rPr>
              <a:t>Because each player’s cost depends on the other player’s parameters, but each player cannot control the other player’s parameters, this scenario is most straightforward to describe as a game rather than as an optimization problem. The solution to an optimization problem is a (local) minimum, a point in parameter space where all neighboring points have greater or equal cost. </a:t>
            </a:r>
            <a:r>
              <a:rPr lang="en-US" sz="1200" b="1" i="0" u="none" strike="noStrike" kern="1200" dirty="0">
                <a:solidFill>
                  <a:schemeClr val="tx1"/>
                </a:solidFill>
                <a:effectLst/>
                <a:latin typeface="+mn-lt"/>
                <a:ea typeface="+mn-ea"/>
                <a:cs typeface="+mn-cs"/>
              </a:rPr>
              <a:t>The solution to a game is a Nash equilibrium</a:t>
            </a:r>
            <a:r>
              <a:rPr lang="en-US" sz="1200" b="0" i="0" u="none" strike="noStrike" kern="1200" dirty="0">
                <a:solidFill>
                  <a:schemeClr val="tx1"/>
                </a:solidFill>
                <a:effectLst/>
                <a:latin typeface="+mn-lt"/>
                <a:ea typeface="+mn-ea"/>
                <a:cs typeface="+mn-cs"/>
              </a:rPr>
              <a:t>.</a:t>
            </a:r>
          </a:p>
          <a:p>
            <a:pPr marL="171450" indent="-171450" rtl="0" fontAlgn="base">
              <a:buFont typeface="Arial" charset="0"/>
              <a:buChar char="•"/>
            </a:pPr>
            <a:r>
              <a:rPr lang="en-US" sz="1200" b="0" i="0" u="none" strike="noStrike" kern="1200" dirty="0">
                <a:solidFill>
                  <a:schemeClr val="tx1"/>
                </a:solidFill>
                <a:effectLst/>
                <a:latin typeface="+mn-lt"/>
                <a:ea typeface="+mn-ea"/>
                <a:cs typeface="+mn-cs"/>
              </a:rPr>
              <a:t>The generator The generator is simply a differentiable function G. When z is sampled from some simple prior distribution, G(z) yields a sample of x drawn from pmodel. Typically, a deep neural network is used to represent G.</a:t>
            </a:r>
          </a:p>
          <a:p>
            <a:pPr marL="171450" indent="-171450" rtl="0" fontAlgn="base">
              <a:buFont typeface="Arial" charset="0"/>
              <a:buChar char="•"/>
            </a:pPr>
            <a:r>
              <a:rPr lang="en-US" sz="1200" b="0" i="0" u="none" strike="noStrike" kern="1200" dirty="0">
                <a:solidFill>
                  <a:schemeClr val="tx1"/>
                </a:solidFill>
                <a:effectLst/>
                <a:latin typeface="+mn-lt"/>
                <a:ea typeface="+mn-ea"/>
                <a:cs typeface="+mn-cs"/>
              </a:rPr>
              <a:t>The GAN framework pits two adversaries against each other in a game. Each player is represented by a differentiable function controlled by a set of parameters. Typically these functions are implemented as deep neural networks. </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D070BEA-C4FB-D744-B798-47771EE0C6C8}" type="slidenum">
              <a:rPr lang="en-US" smtClean="0"/>
              <a:t>15</a:t>
            </a:fld>
            <a:endParaRPr lang="en-US" dirty="0"/>
          </a:p>
        </p:txBody>
      </p:sp>
    </p:spTree>
    <p:extLst>
      <p:ext uri="{BB962C8B-B14F-4D97-AF65-F5344CB8AC3E}">
        <p14:creationId xmlns:p14="http://schemas.microsoft.com/office/powerpoint/2010/main" val="1148376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BDB604-1C56-DD44-ACC8-4A5D43B46B26}" type="slidenum">
              <a:rPr lang="en-US" smtClean="0"/>
              <a:t>17</a:t>
            </a:fld>
            <a:endParaRPr lang="en-US" dirty="0"/>
          </a:p>
        </p:txBody>
      </p:sp>
    </p:spTree>
    <p:extLst>
      <p:ext uri="{BB962C8B-B14F-4D97-AF65-F5344CB8AC3E}">
        <p14:creationId xmlns:p14="http://schemas.microsoft.com/office/powerpoint/2010/main" val="19793197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rtl="0" fontAlgn="base">
              <a:buFont typeface="Arial" charset="0"/>
              <a:buChar char="•"/>
            </a:pPr>
            <a:r>
              <a:rPr lang="en-US" sz="1200" b="0" i="0" u="none" strike="noStrike" kern="1200" dirty="0">
                <a:solidFill>
                  <a:schemeClr val="tx1"/>
                </a:solidFill>
                <a:effectLst/>
                <a:latin typeface="+mn-lt"/>
                <a:ea typeface="+mn-ea"/>
                <a:cs typeface="+mn-cs"/>
              </a:rPr>
              <a:t>The game plays out in two scenarios. In one scenario, training examples x are randomly sampled from the training set and used as input for the first player, the discriminator, represented by the function D. The goal of the discriminator is to output the probability that its input is real rather than fake, under the assumption that half of the inputs it is ever shown are real and half are fake. In this first scenario, the goal of the discriminator is for D(x) to be near 1. In the second scenario, inputs z to the generator are randomly sampled from the model’s prior over the latent variables. The discriminator then receives input G(z), a fake sample created by the generator. In this scenario, both players participate. The discriminator strives to make D(G(z)) approach 0 while the generative strives to make the same quantity approach 1. If both models have sufficient capacity, then the Nash equilibrium of this game corresponds to the G(z) being drawn from the same distribution as the training data, and D(x) = 1/2 for all x.</a:t>
            </a:r>
          </a:p>
          <a:p>
            <a:pPr marL="171450" indent="-171450" rtl="0" fontAlgn="base">
              <a:buFont typeface="Arial" charset="0"/>
              <a:buChar char="•"/>
            </a:pPr>
            <a:r>
              <a:rPr lang="en-US" sz="1200" b="0" i="0" u="none" strike="noStrike" kern="1200" dirty="0">
                <a:solidFill>
                  <a:schemeClr val="tx1"/>
                </a:solidFill>
                <a:effectLst/>
                <a:latin typeface="+mn-lt"/>
                <a:ea typeface="+mn-ea"/>
                <a:cs typeface="+mn-cs"/>
              </a:rPr>
              <a:t>The training process consists of simultaneous SGD. On each step, two minibatches are sampled: a minibatch of x values from the dataset and a minibatch of z values drawn from the model’s prior over latent variables. Then two gradient steps are made simultaneously. In both cases, it is possible to use the gradient-based optimization algorithm of your choice. Adam (Kingma and Ba, 2014) is usually a good choice. Many authors recommend running more steps of one player than the other, but as of late 2016, the author’s opinion is that the protocol that works the best in practice is simultaneous gradient descent, with one step for each player.</a:t>
            </a:r>
          </a:p>
          <a:p>
            <a:pPr marL="171450" indent="-171450" rtl="0" fontAlgn="base">
              <a:buFont typeface="Arial" charset="0"/>
              <a:buChar char="•"/>
            </a:pPr>
            <a:endParaRPr lang="en-US" sz="1200" b="0" i="0" u="none" strike="noStrike" kern="1200" dirty="0">
              <a:solidFill>
                <a:schemeClr val="tx1"/>
              </a:solidFill>
              <a:effectLst/>
              <a:latin typeface="+mn-lt"/>
              <a:ea typeface="+mn-ea"/>
              <a:cs typeface="+mn-cs"/>
            </a:endParaRPr>
          </a:p>
          <a:p>
            <a:pPr marL="171450" indent="-171450">
              <a:buFont typeface="Arial" charset="0"/>
              <a:buChar char="•"/>
            </a:pPr>
            <a:endParaRPr lang="en-US" dirty="0"/>
          </a:p>
          <a:p>
            <a:endParaRPr lang="en-US" dirty="0"/>
          </a:p>
        </p:txBody>
      </p:sp>
      <p:sp>
        <p:nvSpPr>
          <p:cNvPr id="4" name="Slide Number Placeholder 3"/>
          <p:cNvSpPr>
            <a:spLocks noGrp="1"/>
          </p:cNvSpPr>
          <p:nvPr>
            <p:ph type="sldNum" sz="quarter" idx="10"/>
          </p:nvPr>
        </p:nvSpPr>
        <p:spPr/>
        <p:txBody>
          <a:bodyPr/>
          <a:lstStyle/>
          <a:p>
            <a:fld id="{CD070BEA-C4FB-D744-B798-47771EE0C6C8}" type="slidenum">
              <a:rPr lang="en-US" smtClean="0"/>
              <a:t>18</a:t>
            </a:fld>
            <a:endParaRPr lang="en-US" dirty="0"/>
          </a:p>
        </p:txBody>
      </p:sp>
    </p:spTree>
    <p:extLst>
      <p:ext uri="{BB962C8B-B14F-4D97-AF65-F5344CB8AC3E}">
        <p14:creationId xmlns:p14="http://schemas.microsoft.com/office/powerpoint/2010/main" val="1284950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Wingdings" charset="2"/>
              <a:buNone/>
              <a:tabLst/>
              <a:defRPr/>
            </a:pPr>
            <a:r>
              <a:rPr lang="en-US" sz="1200" b="1" kern="1200" dirty="0">
                <a:solidFill>
                  <a:schemeClr val="tx1"/>
                </a:solidFill>
                <a:effectLst/>
                <a:latin typeface="+mn-lt"/>
                <a:ea typeface="+mn-ea"/>
                <a:cs typeface="+mn-cs"/>
              </a:rPr>
              <a:t>Reference: </a:t>
            </a:r>
          </a:p>
          <a:p>
            <a:pPr marL="228600" marR="0" indent="-228600" algn="l" defTabSz="914400" rtl="0" eaLnBrk="1" fontAlgn="auto" latinLnBrk="0" hangingPunct="1">
              <a:lnSpc>
                <a:spcPct val="100000"/>
              </a:lnSpc>
              <a:spcBef>
                <a:spcPts val="0"/>
              </a:spcBef>
              <a:spcAft>
                <a:spcPts val="0"/>
              </a:spcAft>
              <a:buClrTx/>
              <a:buSzTx/>
              <a:buFont typeface="Wingdings" charset="2"/>
              <a:buChar char="§"/>
              <a:tabLst/>
              <a:defRPr/>
            </a:pPr>
            <a:r>
              <a:rPr lang="en-US" sz="1200" kern="1200" dirty="0">
                <a:solidFill>
                  <a:schemeClr val="tx1"/>
                </a:solidFill>
                <a:effectLst/>
                <a:latin typeface="+mn-lt"/>
                <a:ea typeface="+mn-ea"/>
                <a:cs typeface="+mn-cs"/>
              </a:rPr>
              <a:t>Goodfellow, I. J., Pouget-Abadie, J., Mirza, M., Xu, B., Warde-Farley, D., Ozair, S., Courville, A., and Bengio, Y. (2014b). Generative Adversarial Networks. In NIPS’2014. </a:t>
            </a:r>
            <a:endParaRPr lang="en-US" dirty="0"/>
          </a:p>
          <a:p>
            <a:pPr marL="228600" indent="-228600">
              <a:buFont typeface="Wingdings" charset="2"/>
              <a:buChar char="§"/>
            </a:pPr>
            <a:endParaRPr lang="en-US" dirty="0"/>
          </a:p>
        </p:txBody>
      </p:sp>
      <p:sp>
        <p:nvSpPr>
          <p:cNvPr id="4" name="Slide Number Placeholder 3"/>
          <p:cNvSpPr>
            <a:spLocks noGrp="1"/>
          </p:cNvSpPr>
          <p:nvPr>
            <p:ph type="sldNum" sz="quarter" idx="10"/>
          </p:nvPr>
        </p:nvSpPr>
        <p:spPr/>
        <p:txBody>
          <a:bodyPr/>
          <a:lstStyle/>
          <a:p>
            <a:fld id="{CD070BEA-C4FB-D744-B798-47771EE0C6C8}" type="slidenum">
              <a:rPr lang="en-US" smtClean="0"/>
              <a:t>35</a:t>
            </a:fld>
            <a:endParaRPr lang="en-US" dirty="0"/>
          </a:p>
        </p:txBody>
      </p:sp>
    </p:spTree>
    <p:extLst>
      <p:ext uri="{BB962C8B-B14F-4D97-AF65-F5344CB8AC3E}">
        <p14:creationId xmlns:p14="http://schemas.microsoft.com/office/powerpoint/2010/main" val="40318019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Reference: </a:t>
            </a:r>
          </a:p>
          <a:p>
            <a:pPr marL="171450" marR="0" indent="-171450" algn="l" defTabSz="914400" rtl="0" eaLnBrk="1" fontAlgn="auto" latinLnBrk="0" hangingPunct="1">
              <a:lnSpc>
                <a:spcPct val="100000"/>
              </a:lnSpc>
              <a:spcBef>
                <a:spcPts val="0"/>
              </a:spcBef>
              <a:spcAft>
                <a:spcPts val="0"/>
              </a:spcAft>
              <a:buClrTx/>
              <a:buSzTx/>
              <a:buFont typeface="Wingdings" charset="2"/>
              <a:buChar char="§"/>
              <a:tabLst/>
              <a:defRPr/>
            </a:pPr>
            <a:r>
              <a:rPr lang="en-US" sz="1200" kern="1200" dirty="0">
                <a:solidFill>
                  <a:schemeClr val="tx1"/>
                </a:solidFill>
                <a:effectLst/>
                <a:latin typeface="+mn-lt"/>
                <a:ea typeface="+mn-ea"/>
                <a:cs typeface="+mn-cs"/>
              </a:rPr>
              <a:t>Goodfellow, I. J. (2014). On distinguishability criteria for estimating generative models. In International Conference on Learning Representations, Workshops Track . </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CD070BEA-C4FB-D744-B798-47771EE0C6C8}" type="slidenum">
              <a:rPr lang="en-US" smtClean="0"/>
              <a:t>36</a:t>
            </a:fld>
            <a:endParaRPr lang="en-US" dirty="0"/>
          </a:p>
        </p:txBody>
      </p:sp>
    </p:spTree>
    <p:extLst>
      <p:ext uri="{BB962C8B-B14F-4D97-AF65-F5344CB8AC3E}">
        <p14:creationId xmlns:p14="http://schemas.microsoft.com/office/powerpoint/2010/main" val="709049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070BEA-C4FB-D744-B798-47771EE0C6C8}" type="slidenum">
              <a:rPr lang="en-US" smtClean="0"/>
              <a:t>37</a:t>
            </a:fld>
            <a:endParaRPr lang="en-US" dirty="0"/>
          </a:p>
        </p:txBody>
      </p:sp>
    </p:spTree>
    <p:extLst>
      <p:ext uri="{BB962C8B-B14F-4D97-AF65-F5344CB8AC3E}">
        <p14:creationId xmlns:p14="http://schemas.microsoft.com/office/powerpoint/2010/main" val="42622865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0195B-53D5-454A-9E00-E5F561B1BE5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8DF2C55-2839-EA40-8E73-2F554E0A8F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9787191-C5D2-7D42-864D-263B9762C6D1}"/>
              </a:ext>
            </a:extLst>
          </p:cNvPr>
          <p:cNvSpPr>
            <a:spLocks noGrp="1"/>
          </p:cNvSpPr>
          <p:nvPr>
            <p:ph type="dt" sz="half" idx="10"/>
          </p:nvPr>
        </p:nvSpPr>
        <p:spPr/>
        <p:txBody>
          <a:bodyPr/>
          <a:lstStyle/>
          <a:p>
            <a:fld id="{6ED27D06-0092-5E4F-B259-C6383C920FFC}" type="datetimeFigureOut">
              <a:rPr lang="en-US" smtClean="0"/>
              <a:t>11/2/19</a:t>
            </a:fld>
            <a:endParaRPr lang="en-US" dirty="0"/>
          </a:p>
        </p:txBody>
      </p:sp>
      <p:sp>
        <p:nvSpPr>
          <p:cNvPr id="5" name="Footer Placeholder 4">
            <a:extLst>
              <a:ext uri="{FF2B5EF4-FFF2-40B4-BE49-F238E27FC236}">
                <a16:creationId xmlns:a16="http://schemas.microsoft.com/office/drawing/2014/main" id="{2CED1232-BC49-FD41-9F92-8550F23D35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D6D77ED-964C-224C-B493-B8DA03D19F08}"/>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13168275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1E8A5-515C-9647-A372-3617071838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C47D797-594C-944D-9BC1-400A6B14A4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7BA830-1EE9-CA4D-88D1-FE418236333D}"/>
              </a:ext>
            </a:extLst>
          </p:cNvPr>
          <p:cNvSpPr>
            <a:spLocks noGrp="1"/>
          </p:cNvSpPr>
          <p:nvPr>
            <p:ph type="dt" sz="half" idx="10"/>
          </p:nvPr>
        </p:nvSpPr>
        <p:spPr/>
        <p:txBody>
          <a:bodyPr/>
          <a:lstStyle/>
          <a:p>
            <a:fld id="{6ED27D06-0092-5E4F-B259-C6383C920FFC}" type="datetimeFigureOut">
              <a:rPr lang="en-US" smtClean="0"/>
              <a:t>11/2/19</a:t>
            </a:fld>
            <a:endParaRPr lang="en-US" dirty="0"/>
          </a:p>
        </p:txBody>
      </p:sp>
      <p:sp>
        <p:nvSpPr>
          <p:cNvPr id="5" name="Footer Placeholder 4">
            <a:extLst>
              <a:ext uri="{FF2B5EF4-FFF2-40B4-BE49-F238E27FC236}">
                <a16:creationId xmlns:a16="http://schemas.microsoft.com/office/drawing/2014/main" id="{6F719D3B-6027-0B41-8F83-E55476637AA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076A12-F1A3-304B-A565-E788D4F8C5BC}"/>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1306732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7227D0-6CC7-1D46-A7B7-1B499170905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B3C61D-21DB-C04B-B6AD-3BA0E23A0E0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884080-4814-CC41-9DD3-ACF3317DCA54}"/>
              </a:ext>
            </a:extLst>
          </p:cNvPr>
          <p:cNvSpPr>
            <a:spLocks noGrp="1"/>
          </p:cNvSpPr>
          <p:nvPr>
            <p:ph type="dt" sz="half" idx="10"/>
          </p:nvPr>
        </p:nvSpPr>
        <p:spPr/>
        <p:txBody>
          <a:bodyPr/>
          <a:lstStyle/>
          <a:p>
            <a:fld id="{6ED27D06-0092-5E4F-B259-C6383C920FFC}" type="datetimeFigureOut">
              <a:rPr lang="en-US" smtClean="0"/>
              <a:t>11/2/19</a:t>
            </a:fld>
            <a:endParaRPr lang="en-US" dirty="0"/>
          </a:p>
        </p:txBody>
      </p:sp>
      <p:sp>
        <p:nvSpPr>
          <p:cNvPr id="5" name="Footer Placeholder 4">
            <a:extLst>
              <a:ext uri="{FF2B5EF4-FFF2-40B4-BE49-F238E27FC236}">
                <a16:creationId xmlns:a16="http://schemas.microsoft.com/office/drawing/2014/main" id="{75F311F4-1787-E24A-9EE1-4BFFCAC8AEF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8A04DFD-6327-9A4B-9156-57C42190C378}"/>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3748905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66D53-0D70-A144-BBBC-17E4D13809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698619-90EA-974F-AE77-81332B54F0C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BA484A-273C-4E46-AF4D-B8A04E6D9C58}"/>
              </a:ext>
            </a:extLst>
          </p:cNvPr>
          <p:cNvSpPr>
            <a:spLocks noGrp="1"/>
          </p:cNvSpPr>
          <p:nvPr>
            <p:ph type="dt" sz="half" idx="10"/>
          </p:nvPr>
        </p:nvSpPr>
        <p:spPr/>
        <p:txBody>
          <a:bodyPr/>
          <a:lstStyle/>
          <a:p>
            <a:fld id="{6ED27D06-0092-5E4F-B259-C6383C920FFC}" type="datetimeFigureOut">
              <a:rPr lang="en-US" smtClean="0"/>
              <a:t>11/2/19</a:t>
            </a:fld>
            <a:endParaRPr lang="en-US" dirty="0"/>
          </a:p>
        </p:txBody>
      </p:sp>
      <p:sp>
        <p:nvSpPr>
          <p:cNvPr id="5" name="Footer Placeholder 4">
            <a:extLst>
              <a:ext uri="{FF2B5EF4-FFF2-40B4-BE49-F238E27FC236}">
                <a16:creationId xmlns:a16="http://schemas.microsoft.com/office/drawing/2014/main" id="{CA584555-C81A-564D-8E92-2AF8AE58AFC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50A4164-74B2-CD42-BA3D-CECB3FBA73AD}"/>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24288500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C40A2-1487-994C-A015-E8FF2B6CFC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F89C992-C0D6-A247-BF54-F8BB81697A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2B12FE2-A374-8546-A625-A61FF6847F21}"/>
              </a:ext>
            </a:extLst>
          </p:cNvPr>
          <p:cNvSpPr>
            <a:spLocks noGrp="1"/>
          </p:cNvSpPr>
          <p:nvPr>
            <p:ph type="dt" sz="half" idx="10"/>
          </p:nvPr>
        </p:nvSpPr>
        <p:spPr/>
        <p:txBody>
          <a:bodyPr/>
          <a:lstStyle/>
          <a:p>
            <a:fld id="{6ED27D06-0092-5E4F-B259-C6383C920FFC}" type="datetimeFigureOut">
              <a:rPr lang="en-US" smtClean="0"/>
              <a:t>11/2/19</a:t>
            </a:fld>
            <a:endParaRPr lang="en-US" dirty="0"/>
          </a:p>
        </p:txBody>
      </p:sp>
      <p:sp>
        <p:nvSpPr>
          <p:cNvPr id="5" name="Footer Placeholder 4">
            <a:extLst>
              <a:ext uri="{FF2B5EF4-FFF2-40B4-BE49-F238E27FC236}">
                <a16:creationId xmlns:a16="http://schemas.microsoft.com/office/drawing/2014/main" id="{EC9C1B17-D150-5A49-9192-F4682ACEA74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0E06BA5-43C6-8441-8D49-16F85D1B080B}"/>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1787535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4D2FD-A28E-A04F-804B-020E0CBFE2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CB9713-AD6F-1744-A5BC-58713577912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4EDFD5E-1F0C-1542-A301-D03678DF849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9C2730-81CC-EB43-9171-AA18B92EAE37}"/>
              </a:ext>
            </a:extLst>
          </p:cNvPr>
          <p:cNvSpPr>
            <a:spLocks noGrp="1"/>
          </p:cNvSpPr>
          <p:nvPr>
            <p:ph type="dt" sz="half" idx="10"/>
          </p:nvPr>
        </p:nvSpPr>
        <p:spPr/>
        <p:txBody>
          <a:bodyPr/>
          <a:lstStyle/>
          <a:p>
            <a:fld id="{6ED27D06-0092-5E4F-B259-C6383C920FFC}" type="datetimeFigureOut">
              <a:rPr lang="en-US" smtClean="0"/>
              <a:t>11/2/19</a:t>
            </a:fld>
            <a:endParaRPr lang="en-US" dirty="0"/>
          </a:p>
        </p:txBody>
      </p:sp>
      <p:sp>
        <p:nvSpPr>
          <p:cNvPr id="6" name="Footer Placeholder 5">
            <a:extLst>
              <a:ext uri="{FF2B5EF4-FFF2-40B4-BE49-F238E27FC236}">
                <a16:creationId xmlns:a16="http://schemas.microsoft.com/office/drawing/2014/main" id="{D1974CD6-0025-1049-97AD-7A8C946DEE4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BE1A8F-D2FE-2546-A624-C37C2DE0DDDA}"/>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829344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D96F9-CFC2-6643-9B18-D3C3D276BA0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603BC24-83F3-7E44-83E8-275681B5C1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FCEEFA7-03A9-5743-8D9A-BC59C1A0311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B7C0E6-1E23-5441-9E86-88EC35B234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4152A21-7F94-E245-9F65-21F84173966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1ED5CB-CD13-EB41-B6BC-B9CAB9EDC85B}"/>
              </a:ext>
            </a:extLst>
          </p:cNvPr>
          <p:cNvSpPr>
            <a:spLocks noGrp="1"/>
          </p:cNvSpPr>
          <p:nvPr>
            <p:ph type="dt" sz="half" idx="10"/>
          </p:nvPr>
        </p:nvSpPr>
        <p:spPr/>
        <p:txBody>
          <a:bodyPr/>
          <a:lstStyle/>
          <a:p>
            <a:fld id="{6ED27D06-0092-5E4F-B259-C6383C920FFC}" type="datetimeFigureOut">
              <a:rPr lang="en-US" smtClean="0"/>
              <a:t>11/2/19</a:t>
            </a:fld>
            <a:endParaRPr lang="en-US" dirty="0"/>
          </a:p>
        </p:txBody>
      </p:sp>
      <p:sp>
        <p:nvSpPr>
          <p:cNvPr id="8" name="Footer Placeholder 7">
            <a:extLst>
              <a:ext uri="{FF2B5EF4-FFF2-40B4-BE49-F238E27FC236}">
                <a16:creationId xmlns:a16="http://schemas.microsoft.com/office/drawing/2014/main" id="{53976F15-C88C-F849-B568-DFF3874CEC4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8CD5EB4D-C8D0-0E49-B778-D3BDF59BCDF1}"/>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1174489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85863-2C07-9A42-AB14-E3F613FC73B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99B648-8157-DB44-9CA9-181D74E5D9E5}"/>
              </a:ext>
            </a:extLst>
          </p:cNvPr>
          <p:cNvSpPr>
            <a:spLocks noGrp="1"/>
          </p:cNvSpPr>
          <p:nvPr>
            <p:ph type="dt" sz="half" idx="10"/>
          </p:nvPr>
        </p:nvSpPr>
        <p:spPr/>
        <p:txBody>
          <a:bodyPr/>
          <a:lstStyle/>
          <a:p>
            <a:fld id="{6ED27D06-0092-5E4F-B259-C6383C920FFC}" type="datetimeFigureOut">
              <a:rPr lang="en-US" smtClean="0"/>
              <a:t>11/2/19</a:t>
            </a:fld>
            <a:endParaRPr lang="en-US" dirty="0"/>
          </a:p>
        </p:txBody>
      </p:sp>
      <p:sp>
        <p:nvSpPr>
          <p:cNvPr id="4" name="Footer Placeholder 3">
            <a:extLst>
              <a:ext uri="{FF2B5EF4-FFF2-40B4-BE49-F238E27FC236}">
                <a16:creationId xmlns:a16="http://schemas.microsoft.com/office/drawing/2014/main" id="{E5AD5F8B-8A5A-CA4C-9E85-2ED4A238422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87B2C1E-0426-CF4A-A801-07697ECFA5F3}"/>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1349724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44B210-3E8D-1149-B36E-CCDAB43EA611}"/>
              </a:ext>
            </a:extLst>
          </p:cNvPr>
          <p:cNvSpPr>
            <a:spLocks noGrp="1"/>
          </p:cNvSpPr>
          <p:nvPr>
            <p:ph type="dt" sz="half" idx="10"/>
          </p:nvPr>
        </p:nvSpPr>
        <p:spPr/>
        <p:txBody>
          <a:bodyPr/>
          <a:lstStyle/>
          <a:p>
            <a:fld id="{6ED27D06-0092-5E4F-B259-C6383C920FFC}" type="datetimeFigureOut">
              <a:rPr lang="en-US" smtClean="0"/>
              <a:t>11/2/19</a:t>
            </a:fld>
            <a:endParaRPr lang="en-US" dirty="0"/>
          </a:p>
        </p:txBody>
      </p:sp>
      <p:sp>
        <p:nvSpPr>
          <p:cNvPr id="3" name="Footer Placeholder 2">
            <a:extLst>
              <a:ext uri="{FF2B5EF4-FFF2-40B4-BE49-F238E27FC236}">
                <a16:creationId xmlns:a16="http://schemas.microsoft.com/office/drawing/2014/main" id="{0C28D21B-06A6-9B4A-9537-A73D4B07C3E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74EB90B-EDEA-8045-98C2-AACAC011377A}"/>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3540894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D7F2-E616-4C4F-9A83-C7F8D28EDA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B1E5F79-1CD6-F14B-A8EA-1CAFEE3395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2098CC0-51EA-CE4D-9DA8-4398D81605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AC13F46-AA17-F343-87E7-5BC9984BBEAD}"/>
              </a:ext>
            </a:extLst>
          </p:cNvPr>
          <p:cNvSpPr>
            <a:spLocks noGrp="1"/>
          </p:cNvSpPr>
          <p:nvPr>
            <p:ph type="dt" sz="half" idx="10"/>
          </p:nvPr>
        </p:nvSpPr>
        <p:spPr/>
        <p:txBody>
          <a:bodyPr/>
          <a:lstStyle/>
          <a:p>
            <a:fld id="{6ED27D06-0092-5E4F-B259-C6383C920FFC}" type="datetimeFigureOut">
              <a:rPr lang="en-US" smtClean="0"/>
              <a:t>11/2/19</a:t>
            </a:fld>
            <a:endParaRPr lang="en-US" dirty="0"/>
          </a:p>
        </p:txBody>
      </p:sp>
      <p:sp>
        <p:nvSpPr>
          <p:cNvPr id="6" name="Footer Placeholder 5">
            <a:extLst>
              <a:ext uri="{FF2B5EF4-FFF2-40B4-BE49-F238E27FC236}">
                <a16:creationId xmlns:a16="http://schemas.microsoft.com/office/drawing/2014/main" id="{AA419996-4082-9B43-A35B-8F97E24F6C2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B79C9D1-C0C2-9E43-996C-79D16A309B52}"/>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4258568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1D44C-AFC5-CA43-BCE0-B0167F7A09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A1B7B8E-6B27-8C49-81F1-E4B7C28DC7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54C6678F-FCDB-B546-AE3A-F66EF72A23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202C02D-8CC4-0549-878C-E71268EF0916}"/>
              </a:ext>
            </a:extLst>
          </p:cNvPr>
          <p:cNvSpPr>
            <a:spLocks noGrp="1"/>
          </p:cNvSpPr>
          <p:nvPr>
            <p:ph type="dt" sz="half" idx="10"/>
          </p:nvPr>
        </p:nvSpPr>
        <p:spPr/>
        <p:txBody>
          <a:bodyPr/>
          <a:lstStyle/>
          <a:p>
            <a:fld id="{6ED27D06-0092-5E4F-B259-C6383C920FFC}" type="datetimeFigureOut">
              <a:rPr lang="en-US" smtClean="0"/>
              <a:t>11/2/19</a:t>
            </a:fld>
            <a:endParaRPr lang="en-US" dirty="0"/>
          </a:p>
        </p:txBody>
      </p:sp>
      <p:sp>
        <p:nvSpPr>
          <p:cNvPr id="6" name="Footer Placeholder 5">
            <a:extLst>
              <a:ext uri="{FF2B5EF4-FFF2-40B4-BE49-F238E27FC236}">
                <a16:creationId xmlns:a16="http://schemas.microsoft.com/office/drawing/2014/main" id="{3180A4A2-3100-0C4E-8DB9-307539B7C25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14C999C-D096-A642-9022-2773C33E51F8}"/>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21408391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9ECD89-66FA-DA48-9766-91A51CB4BD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7673A51-B86A-F64F-9287-845E521261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DB1C0B-B656-AC49-A648-A7997AA8B6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D27D06-0092-5E4F-B259-C6383C920FFC}" type="datetimeFigureOut">
              <a:rPr lang="en-US" smtClean="0"/>
              <a:t>11/2/19</a:t>
            </a:fld>
            <a:endParaRPr lang="en-US" dirty="0"/>
          </a:p>
        </p:txBody>
      </p:sp>
      <p:sp>
        <p:nvSpPr>
          <p:cNvPr id="5" name="Footer Placeholder 4">
            <a:extLst>
              <a:ext uri="{FF2B5EF4-FFF2-40B4-BE49-F238E27FC236}">
                <a16:creationId xmlns:a16="http://schemas.microsoft.com/office/drawing/2014/main" id="{3B97C0F5-C46D-7E4D-8490-474BEF5B5C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992EF59-2143-6B4B-AE56-55E9E1B3FF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49D3AB-1C42-8E4C-9D9F-62C92E3E1E47}" type="slidenum">
              <a:rPr lang="en-US" smtClean="0"/>
              <a:t>‹#›</a:t>
            </a:fld>
            <a:endParaRPr lang="en-US" dirty="0"/>
          </a:p>
        </p:txBody>
      </p:sp>
    </p:spTree>
    <p:extLst>
      <p:ext uri="{BB962C8B-B14F-4D97-AF65-F5344CB8AC3E}">
        <p14:creationId xmlns:p14="http://schemas.microsoft.com/office/powerpoint/2010/main" val="12215691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NUL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0.png"/><Relationship Id="rId1" Type="http://schemas.openxmlformats.org/officeDocument/2006/relationships/slideLayout" Target="../slideLayouts/slideLayout2.xml"/><Relationship Id="rId5" Type="http://schemas.openxmlformats.org/officeDocument/2006/relationships/image" Target="../media/image16.gif"/><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8" Type="http://schemas.openxmlformats.org/officeDocument/2006/relationships/image" Target="../media/image16.gif"/><Relationship Id="rId3" Type="http://schemas.openxmlformats.org/officeDocument/2006/relationships/image" Target="../media/image20.png"/><Relationship Id="rId7" Type="http://schemas.openxmlformats.org/officeDocument/2006/relationships/image" Target="../media/image23.jpg"/><Relationship Id="rId12" Type="http://schemas.openxmlformats.org/officeDocument/2006/relationships/image" Target="../media/image27.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2.jpeg"/><Relationship Id="rId11" Type="http://schemas.openxmlformats.org/officeDocument/2006/relationships/image" Target="../media/image26.png"/><Relationship Id="rId5" Type="http://schemas.openxmlformats.org/officeDocument/2006/relationships/image" Target="../media/image21.png"/><Relationship Id="rId10" Type="http://schemas.openxmlformats.org/officeDocument/2006/relationships/image" Target="../media/image25.png"/><Relationship Id="rId4" Type="http://schemas.microsoft.com/office/2007/relationships/hdphoto" Target="../media/hdphoto1.wdp"/><Relationship Id="rId9"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1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8" Type="http://schemas.openxmlformats.org/officeDocument/2006/relationships/hyperlink" Target="http://cocodataset.org/" TargetMode="External"/><Relationship Id="rId3" Type="http://schemas.openxmlformats.org/officeDocument/2006/relationships/hyperlink" Target="http://cocodataset.org/#home" TargetMode="External"/><Relationship Id="rId7" Type="http://schemas.openxmlformats.org/officeDocument/2006/relationships/image" Target="../media/image51.png"/><Relationship Id="rId2" Type="http://schemas.openxmlformats.org/officeDocument/2006/relationships/hyperlink" Target="http://yann.lecun.com/exdb/mnist/" TargetMode="External"/><Relationship Id="rId1" Type="http://schemas.openxmlformats.org/officeDocument/2006/relationships/slideLayout" Target="../slideLayouts/slideLayout2.xml"/><Relationship Id="rId6" Type="http://schemas.openxmlformats.org/officeDocument/2006/relationships/hyperlink" Target="https://github.com/DSC-UI-SRIN" TargetMode="External"/><Relationship Id="rId11" Type="http://schemas.openxmlformats.org/officeDocument/2006/relationships/image" Target="../media/image54.png"/><Relationship Id="rId5" Type="http://schemas.openxmlformats.org/officeDocument/2006/relationships/hyperlink" Target="http://image-net.org/" TargetMode="External"/><Relationship Id="rId10" Type="http://schemas.openxmlformats.org/officeDocument/2006/relationships/image" Target="../media/image53.gif"/><Relationship Id="rId4" Type="http://schemas.openxmlformats.org/officeDocument/2006/relationships/hyperlink" Target="http://mmlab.ie.cuhk.edu.hk/projects/CelebA.html" TargetMode="External"/><Relationship Id="rId9" Type="http://schemas.openxmlformats.org/officeDocument/2006/relationships/image" Target="../media/image52.png"/></Relationships>
</file>

<file path=ppt/slides/_rels/slide35.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36.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37.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58.png"/><Relationship Id="rId4" Type="http://schemas.openxmlformats.org/officeDocument/2006/relationships/image" Target="../media/image57.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NUL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NUL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image" Target="../media/image310.png"/><Relationship Id="rId1" Type="http://schemas.openxmlformats.org/officeDocument/2006/relationships/slideLayout" Target="../slideLayouts/slideLayout2.xml"/><Relationship Id="rId6" Type="http://schemas.openxmlformats.org/officeDocument/2006/relationships/image" Target="../media/image60.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nightrome/really-awesome-gan" TargetMode="External"/><Relationship Id="rId2" Type="http://schemas.openxmlformats.org/officeDocument/2006/relationships/hyperlink" Target="https://github.com/hindupuravinash/the-gan-zoo"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C0A62-3AEA-B14E-9742-CC1170824B18}"/>
              </a:ext>
            </a:extLst>
          </p:cNvPr>
          <p:cNvSpPr>
            <a:spLocks noGrp="1"/>
          </p:cNvSpPr>
          <p:nvPr>
            <p:ph type="ctrTitle"/>
          </p:nvPr>
        </p:nvSpPr>
        <p:spPr/>
        <p:txBody>
          <a:bodyPr>
            <a:normAutofit/>
          </a:bodyPr>
          <a:lstStyle/>
          <a:p>
            <a:r>
              <a:rPr lang="en-US" sz="6600" dirty="0"/>
              <a:t>1- Fundamental of GANs</a:t>
            </a:r>
          </a:p>
        </p:txBody>
      </p:sp>
      <p:sp>
        <p:nvSpPr>
          <p:cNvPr id="3" name="Subtitle 2">
            <a:extLst>
              <a:ext uri="{FF2B5EF4-FFF2-40B4-BE49-F238E27FC236}">
                <a16:creationId xmlns:a16="http://schemas.microsoft.com/office/drawing/2014/main" id="{D0694D41-AAA0-714B-946A-4646DDE1E4BB}"/>
              </a:ext>
            </a:extLst>
          </p:cNvPr>
          <p:cNvSpPr>
            <a:spLocks noGrp="1"/>
          </p:cNvSpPr>
          <p:nvPr>
            <p:ph type="subTitle" idx="1"/>
          </p:nvPr>
        </p:nvSpPr>
        <p:spPr/>
        <p:txBody>
          <a:bodyPr>
            <a:normAutofit/>
          </a:bodyPr>
          <a:lstStyle/>
          <a:p>
            <a:r>
              <a:rPr lang="en-US" sz="2800" b="1" dirty="0"/>
              <a:t>Risman Adnan Mattotorang</a:t>
            </a:r>
          </a:p>
          <a:p>
            <a:r>
              <a:rPr lang="en-US" sz="2800" dirty="0"/>
              <a:t>Software R&amp;D Director </a:t>
            </a:r>
          </a:p>
          <a:p>
            <a:r>
              <a:rPr lang="en-US" sz="2800" dirty="0"/>
              <a:t>Samsung R&amp;D Institute Indonesia</a:t>
            </a:r>
          </a:p>
        </p:txBody>
      </p:sp>
    </p:spTree>
    <p:extLst>
      <p:ext uri="{BB962C8B-B14F-4D97-AF65-F5344CB8AC3E}">
        <p14:creationId xmlns:p14="http://schemas.microsoft.com/office/powerpoint/2010/main" val="2085379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Taxonomy of Generative Models</a:t>
            </a:r>
          </a:p>
        </p:txBody>
      </p:sp>
      <p:grpSp>
        <p:nvGrpSpPr>
          <p:cNvPr id="52" name="Group 51"/>
          <p:cNvGrpSpPr/>
          <p:nvPr/>
        </p:nvGrpSpPr>
        <p:grpSpPr>
          <a:xfrm>
            <a:off x="759846" y="1599248"/>
            <a:ext cx="10885716" cy="5014704"/>
            <a:chOff x="759846" y="1599248"/>
            <a:chExt cx="10885716" cy="5014704"/>
          </a:xfrm>
        </p:grpSpPr>
        <p:sp>
          <p:nvSpPr>
            <p:cNvPr id="51" name="Oval 50"/>
            <p:cNvSpPr/>
            <p:nvPr/>
          </p:nvSpPr>
          <p:spPr>
            <a:xfrm>
              <a:off x="8613283" y="1642112"/>
              <a:ext cx="3032279" cy="1713746"/>
            </a:xfrm>
            <a:prstGeom prst="ellipse">
              <a:avLst/>
            </a:prstGeom>
            <a:solidFill>
              <a:schemeClr val="bg1"/>
            </a:solidFill>
            <a:ln w="1905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p:cNvSpPr/>
            <p:nvPr/>
          </p:nvSpPr>
          <p:spPr>
            <a:xfrm>
              <a:off x="4291263" y="1599248"/>
              <a:ext cx="3609473" cy="571249"/>
            </a:xfrm>
            <a:prstGeom prst="roundRect">
              <a:avLst>
                <a:gd name="adj" fmla="val 5434"/>
              </a:avLst>
            </a:prstGeom>
            <a:solidFill>
              <a:schemeClr val="bg1"/>
            </a:solid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Generative Models</a:t>
              </a:r>
            </a:p>
          </p:txBody>
        </p:sp>
        <p:sp>
          <p:nvSpPr>
            <p:cNvPr id="9" name="Rounded Rectangle 8"/>
            <p:cNvSpPr/>
            <p:nvPr/>
          </p:nvSpPr>
          <p:spPr>
            <a:xfrm>
              <a:off x="2863515" y="3312994"/>
              <a:ext cx="2446421" cy="571249"/>
            </a:xfrm>
            <a:prstGeom prst="roundRect">
              <a:avLst>
                <a:gd name="adj" fmla="val 5434"/>
              </a:avLst>
            </a:prstGeom>
            <a:solidFill>
              <a:schemeClr val="bg1"/>
            </a:solid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Explicit Density</a:t>
              </a:r>
            </a:p>
          </p:txBody>
        </p:sp>
        <p:sp>
          <p:nvSpPr>
            <p:cNvPr id="10" name="Rounded Rectangle 9"/>
            <p:cNvSpPr/>
            <p:nvPr/>
          </p:nvSpPr>
          <p:spPr>
            <a:xfrm>
              <a:off x="6677525" y="3312994"/>
              <a:ext cx="2446421" cy="571249"/>
            </a:xfrm>
            <a:prstGeom prst="roundRect">
              <a:avLst>
                <a:gd name="adj" fmla="val 5434"/>
              </a:avLst>
            </a:prstGeom>
            <a:solidFill>
              <a:schemeClr val="bg1"/>
            </a:solid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Implicit Density</a:t>
              </a:r>
            </a:p>
          </p:txBody>
        </p:sp>
        <p:sp>
          <p:nvSpPr>
            <p:cNvPr id="11" name="Rounded Rectangle 10"/>
            <p:cNvSpPr/>
            <p:nvPr/>
          </p:nvSpPr>
          <p:spPr>
            <a:xfrm>
              <a:off x="4291264" y="2456121"/>
              <a:ext cx="3609472" cy="571249"/>
            </a:xfrm>
            <a:prstGeom prst="roundRect">
              <a:avLst>
                <a:gd name="adj" fmla="val 5434"/>
              </a:avLst>
            </a:prstGeom>
            <a:solidFill>
              <a:schemeClr val="bg1"/>
            </a:solid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Maximum Likelihood</a:t>
              </a:r>
            </a:p>
          </p:txBody>
        </p:sp>
        <p:sp>
          <p:nvSpPr>
            <p:cNvPr id="12" name="Rounded Rectangle 11"/>
            <p:cNvSpPr/>
            <p:nvPr/>
          </p:nvSpPr>
          <p:spPr>
            <a:xfrm>
              <a:off x="8907378" y="2170497"/>
              <a:ext cx="2446421" cy="571249"/>
            </a:xfrm>
            <a:prstGeom prst="roundRect">
              <a:avLst>
                <a:gd name="adj" fmla="val 5434"/>
              </a:avLst>
            </a:prstGeom>
            <a:solidFill>
              <a:schemeClr val="bg1"/>
            </a:solid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Direct</a:t>
              </a:r>
            </a:p>
          </p:txBody>
        </p:sp>
        <p:sp>
          <p:nvSpPr>
            <p:cNvPr id="13" name="Rounded Rectangle 12"/>
            <p:cNvSpPr/>
            <p:nvPr/>
          </p:nvSpPr>
          <p:spPr>
            <a:xfrm>
              <a:off x="838200" y="4169867"/>
              <a:ext cx="2446421" cy="571249"/>
            </a:xfrm>
            <a:prstGeom prst="roundRect">
              <a:avLst>
                <a:gd name="adj" fmla="val 5434"/>
              </a:avLst>
            </a:prstGeom>
            <a:solidFill>
              <a:schemeClr val="bg1"/>
            </a:solid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Tractable Density</a:t>
              </a:r>
            </a:p>
          </p:txBody>
        </p:sp>
        <p:sp>
          <p:nvSpPr>
            <p:cNvPr id="14" name="Rounded Rectangle 13"/>
            <p:cNvSpPr/>
            <p:nvPr/>
          </p:nvSpPr>
          <p:spPr>
            <a:xfrm>
              <a:off x="4507832" y="4169867"/>
              <a:ext cx="3176334" cy="571249"/>
            </a:xfrm>
            <a:prstGeom prst="roundRect">
              <a:avLst>
                <a:gd name="adj" fmla="val 5434"/>
              </a:avLst>
            </a:prstGeom>
            <a:solidFill>
              <a:schemeClr val="bg1"/>
            </a:solid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Approximate Density</a:t>
              </a:r>
            </a:p>
          </p:txBody>
        </p:sp>
        <p:sp>
          <p:nvSpPr>
            <p:cNvPr id="15" name="Rounded Rectangle 14"/>
            <p:cNvSpPr/>
            <p:nvPr/>
          </p:nvSpPr>
          <p:spPr>
            <a:xfrm>
              <a:off x="3284621" y="5050171"/>
              <a:ext cx="2446421" cy="571249"/>
            </a:xfrm>
            <a:prstGeom prst="roundRect">
              <a:avLst>
                <a:gd name="adj" fmla="val 5434"/>
              </a:avLst>
            </a:prstGeom>
            <a:solidFill>
              <a:schemeClr val="bg1"/>
            </a:solid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Variational</a:t>
              </a:r>
            </a:p>
          </p:txBody>
        </p:sp>
        <p:sp>
          <p:nvSpPr>
            <p:cNvPr id="16" name="Rounded Rectangle 15"/>
            <p:cNvSpPr/>
            <p:nvPr/>
          </p:nvSpPr>
          <p:spPr>
            <a:xfrm>
              <a:off x="6095998" y="5050171"/>
              <a:ext cx="2446421" cy="571249"/>
            </a:xfrm>
            <a:prstGeom prst="roundRect">
              <a:avLst>
                <a:gd name="adj" fmla="val 5434"/>
              </a:avLst>
            </a:prstGeom>
            <a:solidFill>
              <a:schemeClr val="bg1"/>
            </a:solid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Markov Chain</a:t>
              </a:r>
            </a:p>
          </p:txBody>
        </p:sp>
        <p:sp>
          <p:nvSpPr>
            <p:cNvPr id="17" name="Rounded Rectangle 16"/>
            <p:cNvSpPr/>
            <p:nvPr/>
          </p:nvSpPr>
          <p:spPr>
            <a:xfrm>
              <a:off x="8907376" y="4394387"/>
              <a:ext cx="2446421" cy="571249"/>
            </a:xfrm>
            <a:prstGeom prst="roundRect">
              <a:avLst>
                <a:gd name="adj" fmla="val 5434"/>
              </a:avLst>
            </a:prstGeom>
            <a:solidFill>
              <a:schemeClr val="bg1"/>
            </a:solid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Markov Chain</a:t>
              </a:r>
            </a:p>
          </p:txBody>
        </p:sp>
        <p:cxnSp>
          <p:nvCxnSpPr>
            <p:cNvPr id="19" name="Straight Arrow Connector 18"/>
            <p:cNvCxnSpPr>
              <a:stCxn id="8" idx="2"/>
              <a:endCxn id="11" idx="0"/>
            </p:cNvCxnSpPr>
            <p:nvPr/>
          </p:nvCxnSpPr>
          <p:spPr>
            <a:xfrm>
              <a:off x="6096000" y="2170497"/>
              <a:ext cx="0" cy="285624"/>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9" idx="0"/>
            </p:cNvCxnSpPr>
            <p:nvPr/>
          </p:nvCxnSpPr>
          <p:spPr>
            <a:xfrm flipH="1">
              <a:off x="4086726" y="3039086"/>
              <a:ext cx="786062" cy="273908"/>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endCxn id="10" idx="0"/>
            </p:cNvCxnSpPr>
            <p:nvPr/>
          </p:nvCxnSpPr>
          <p:spPr>
            <a:xfrm>
              <a:off x="7026439" y="3021513"/>
              <a:ext cx="874297" cy="291481"/>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endCxn id="13" idx="0"/>
            </p:cNvCxnSpPr>
            <p:nvPr/>
          </p:nvCxnSpPr>
          <p:spPr>
            <a:xfrm flipH="1">
              <a:off x="2061411" y="3901816"/>
              <a:ext cx="1195135" cy="268051"/>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endCxn id="14" idx="0"/>
            </p:cNvCxnSpPr>
            <p:nvPr/>
          </p:nvCxnSpPr>
          <p:spPr>
            <a:xfrm>
              <a:off x="4916908" y="3901816"/>
              <a:ext cx="1179091" cy="268051"/>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10" idx="2"/>
              <a:endCxn id="17" idx="1"/>
            </p:cNvCxnSpPr>
            <p:nvPr/>
          </p:nvCxnSpPr>
          <p:spPr>
            <a:xfrm>
              <a:off x="7900736" y="3884243"/>
              <a:ext cx="1006640" cy="795769"/>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endCxn id="12" idx="1"/>
            </p:cNvCxnSpPr>
            <p:nvPr/>
          </p:nvCxnSpPr>
          <p:spPr>
            <a:xfrm flipV="1">
              <a:off x="8314822" y="2456122"/>
              <a:ext cx="592556" cy="856872"/>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endCxn id="15" idx="0"/>
            </p:cNvCxnSpPr>
            <p:nvPr/>
          </p:nvCxnSpPr>
          <p:spPr>
            <a:xfrm flipH="1">
              <a:off x="4507832" y="4743093"/>
              <a:ext cx="757987" cy="307078"/>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endCxn id="16" idx="0"/>
            </p:cNvCxnSpPr>
            <p:nvPr/>
          </p:nvCxnSpPr>
          <p:spPr>
            <a:xfrm>
              <a:off x="6677525" y="4741115"/>
              <a:ext cx="641684" cy="309056"/>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8881246" y="2774614"/>
              <a:ext cx="2562817" cy="338554"/>
            </a:xfrm>
            <a:prstGeom prst="rect">
              <a:avLst/>
            </a:prstGeom>
            <a:noFill/>
          </p:spPr>
          <p:txBody>
            <a:bodyPr wrap="none" rtlCol="0">
              <a:spAutoFit/>
            </a:bodyPr>
            <a:lstStyle/>
            <a:p>
              <a:r>
                <a:rPr lang="en-US" sz="1600" b="1" dirty="0"/>
                <a:t>Generative Adversarial Nets</a:t>
              </a:r>
            </a:p>
          </p:txBody>
        </p:sp>
        <p:sp>
          <p:nvSpPr>
            <p:cNvPr id="46" name="TextBox 45"/>
            <p:cNvSpPr txBox="1"/>
            <p:nvPr/>
          </p:nvSpPr>
          <p:spPr>
            <a:xfrm>
              <a:off x="9824252" y="4986003"/>
              <a:ext cx="542136" cy="338554"/>
            </a:xfrm>
            <a:prstGeom prst="rect">
              <a:avLst/>
            </a:prstGeom>
            <a:noFill/>
          </p:spPr>
          <p:txBody>
            <a:bodyPr wrap="none" rtlCol="0">
              <a:spAutoFit/>
            </a:bodyPr>
            <a:lstStyle/>
            <a:p>
              <a:r>
                <a:rPr lang="en-US" sz="1600" dirty="0"/>
                <a:t>GSN</a:t>
              </a:r>
            </a:p>
          </p:txBody>
        </p:sp>
        <p:sp>
          <p:nvSpPr>
            <p:cNvPr id="47" name="TextBox 46"/>
            <p:cNvSpPr txBox="1"/>
            <p:nvPr/>
          </p:nvSpPr>
          <p:spPr>
            <a:xfrm>
              <a:off x="6112040" y="5645232"/>
              <a:ext cx="2446421" cy="338554"/>
            </a:xfrm>
            <a:prstGeom prst="rect">
              <a:avLst/>
            </a:prstGeom>
            <a:noFill/>
          </p:spPr>
          <p:txBody>
            <a:bodyPr wrap="square" rtlCol="0">
              <a:spAutoFit/>
            </a:bodyPr>
            <a:lstStyle/>
            <a:p>
              <a:pPr algn="ctr"/>
              <a:r>
                <a:rPr lang="en-US" sz="1600" dirty="0"/>
                <a:t>Boltzmann Machine</a:t>
              </a:r>
            </a:p>
          </p:txBody>
        </p:sp>
        <p:sp>
          <p:nvSpPr>
            <p:cNvPr id="48" name="TextBox 47"/>
            <p:cNvSpPr txBox="1"/>
            <p:nvPr/>
          </p:nvSpPr>
          <p:spPr>
            <a:xfrm>
              <a:off x="3256546" y="5642368"/>
              <a:ext cx="2474496" cy="338554"/>
            </a:xfrm>
            <a:prstGeom prst="rect">
              <a:avLst/>
            </a:prstGeom>
            <a:noFill/>
          </p:spPr>
          <p:txBody>
            <a:bodyPr wrap="square" rtlCol="0">
              <a:spAutoFit/>
            </a:bodyPr>
            <a:lstStyle/>
            <a:p>
              <a:pPr algn="ctr"/>
              <a:r>
                <a:rPr lang="en-US" sz="1600" b="1" dirty="0"/>
                <a:t>Variational Autoencoder</a:t>
              </a:r>
            </a:p>
          </p:txBody>
        </p:sp>
        <p:sp>
          <p:nvSpPr>
            <p:cNvPr id="49" name="TextBox 48"/>
            <p:cNvSpPr txBox="1"/>
            <p:nvPr/>
          </p:nvSpPr>
          <p:spPr>
            <a:xfrm>
              <a:off x="759846" y="4767293"/>
              <a:ext cx="2403222" cy="1846659"/>
            </a:xfrm>
            <a:prstGeom prst="rect">
              <a:avLst/>
            </a:prstGeom>
            <a:noFill/>
          </p:spPr>
          <p:txBody>
            <a:bodyPr wrap="none" rtlCol="0">
              <a:spAutoFit/>
            </a:bodyPr>
            <a:lstStyle/>
            <a:p>
              <a:pPr marL="285750" indent="-285750">
                <a:buFont typeface="Arial" charset="0"/>
                <a:buChar char="•"/>
              </a:pPr>
              <a:r>
                <a:rPr lang="en-US" sz="1600" dirty="0"/>
                <a:t>Fully Viable Belief Nets</a:t>
              </a:r>
            </a:p>
            <a:p>
              <a:pPr marL="285750" indent="-285750">
                <a:buFont typeface="Arial" charset="0"/>
                <a:buChar char="•"/>
              </a:pPr>
              <a:r>
                <a:rPr lang="en-US" sz="1600" dirty="0"/>
                <a:t>NADE</a:t>
              </a:r>
            </a:p>
            <a:p>
              <a:pPr marL="285750" indent="-285750">
                <a:buFont typeface="Arial" charset="0"/>
                <a:buChar char="•"/>
              </a:pPr>
              <a:r>
                <a:rPr lang="en-US" sz="1600" dirty="0"/>
                <a:t>MADE</a:t>
              </a:r>
            </a:p>
            <a:p>
              <a:pPr marL="285750" indent="-285750">
                <a:buFont typeface="Arial" charset="0"/>
                <a:buChar char="•"/>
              </a:pPr>
              <a:r>
                <a:rPr lang="en-US" sz="1600" b="1" dirty="0"/>
                <a:t>PixelRNN/CNN</a:t>
              </a:r>
            </a:p>
            <a:p>
              <a:pPr marL="285750" indent="-285750">
                <a:buFont typeface="Arial" charset="0"/>
                <a:buChar char="•"/>
              </a:pPr>
              <a:r>
                <a:rPr lang="en-US" sz="1600" dirty="0"/>
                <a:t>Change of Variable</a:t>
              </a:r>
            </a:p>
            <a:p>
              <a:r>
                <a:rPr lang="en-US" sz="1600" dirty="0"/>
                <a:t>      Models (Nonlinear ICA)</a:t>
              </a:r>
            </a:p>
            <a:p>
              <a:pPr marL="285750" indent="-285750">
                <a:buFont typeface="Arial" charset="0"/>
                <a:buChar char="•"/>
              </a:pPr>
              <a:endParaRPr lang="en-US" sz="1600" dirty="0"/>
            </a:p>
          </p:txBody>
        </p:sp>
      </p:grpSp>
      <p:sp>
        <p:nvSpPr>
          <p:cNvPr id="57" name="TextBox 56"/>
          <p:cNvSpPr txBox="1"/>
          <p:nvPr/>
        </p:nvSpPr>
        <p:spPr>
          <a:xfrm>
            <a:off x="6677525" y="6131564"/>
            <a:ext cx="5149743" cy="369332"/>
          </a:xfrm>
          <a:prstGeom prst="rect">
            <a:avLst/>
          </a:prstGeom>
          <a:noFill/>
        </p:spPr>
        <p:txBody>
          <a:bodyPr wrap="none" rtlCol="0">
            <a:spAutoFit/>
          </a:bodyPr>
          <a:lstStyle/>
          <a:p>
            <a:pPr algn="r"/>
            <a:r>
              <a:rPr lang="en-US" b="1" dirty="0"/>
              <a:t>NIPS 2016 Tutorial</a:t>
            </a:r>
            <a:r>
              <a:rPr lang="en-US" dirty="0"/>
              <a:t>: Generative Adversarial Networks </a:t>
            </a:r>
          </a:p>
        </p:txBody>
      </p:sp>
    </p:spTree>
    <p:extLst>
      <p:ext uri="{BB962C8B-B14F-4D97-AF65-F5344CB8AC3E}">
        <p14:creationId xmlns:p14="http://schemas.microsoft.com/office/powerpoint/2010/main" val="1967373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Variety of GAN Models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062" y="1690688"/>
            <a:ext cx="10339876" cy="4138612"/>
          </a:xfrm>
          <a:prstGeom prst="rect">
            <a:avLst/>
          </a:prstGeom>
        </p:spPr>
      </p:pic>
    </p:spTree>
    <p:extLst>
      <p:ext uri="{BB962C8B-B14F-4D97-AF65-F5344CB8AC3E}">
        <p14:creationId xmlns:p14="http://schemas.microsoft.com/office/powerpoint/2010/main" val="3348195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66818" y="955161"/>
            <a:ext cx="8049238" cy="5533851"/>
          </a:xfrm>
          <a:prstGeom prst="rect">
            <a:avLst/>
          </a:prstGeom>
        </p:spPr>
      </p:pic>
      <p:sp>
        <p:nvSpPr>
          <p:cNvPr id="2" name="Title 1"/>
          <p:cNvSpPr>
            <a:spLocks noGrp="1"/>
          </p:cNvSpPr>
          <p:nvPr>
            <p:ph type="title"/>
          </p:nvPr>
        </p:nvSpPr>
        <p:spPr/>
        <p:txBody>
          <a:bodyPr/>
          <a:lstStyle/>
          <a:p>
            <a:r>
              <a:rPr lang="en-US" dirty="0"/>
              <a:t>The GAN Zoo</a:t>
            </a:r>
          </a:p>
        </p:txBody>
      </p:sp>
      <p:grpSp>
        <p:nvGrpSpPr>
          <p:cNvPr id="4" name="群組 3">
            <a:extLst>
              <a:ext uri="{FF2B5EF4-FFF2-40B4-BE49-F238E27FC236}">
                <a16:creationId xmlns:a16="http://schemas.microsoft.com/office/drawing/2014/main" id="{4162927E-F57E-46E9-A39E-A49C62B36AAF}"/>
              </a:ext>
            </a:extLst>
          </p:cNvPr>
          <p:cNvGrpSpPr/>
          <p:nvPr/>
        </p:nvGrpSpPr>
        <p:grpSpPr>
          <a:xfrm>
            <a:off x="1529566" y="1576384"/>
            <a:ext cx="1299508" cy="4430892"/>
            <a:chOff x="1008574" y="1143966"/>
            <a:chExt cx="1299508" cy="4430892"/>
          </a:xfrm>
        </p:grpSpPr>
        <p:sp>
          <p:nvSpPr>
            <p:cNvPr id="5" name="文字方塊 1">
              <a:extLst>
                <a:ext uri="{FF2B5EF4-FFF2-40B4-BE49-F238E27FC236}">
                  <a16:creationId xmlns:a16="http://schemas.microsoft.com/office/drawing/2014/main" id="{8FFFEF10-A2CA-405E-97A3-B9F1C0867780}"/>
                </a:ext>
              </a:extLst>
            </p:cNvPr>
            <p:cNvSpPr txBox="1"/>
            <p:nvPr/>
          </p:nvSpPr>
          <p:spPr>
            <a:xfrm>
              <a:off x="1008574" y="1143966"/>
              <a:ext cx="1299508" cy="461665"/>
            </a:xfrm>
            <a:prstGeom prst="rect">
              <a:avLst/>
            </a:prstGeom>
            <a:noFill/>
          </p:spPr>
          <p:txBody>
            <a:bodyPr wrap="square" rtlCol="0">
              <a:spAutoFit/>
            </a:bodyPr>
            <a:lstStyle/>
            <a:p>
              <a:r>
                <a:rPr lang="en-US" altLang="zh-TW" sz="2400" dirty="0"/>
                <a:t>  GAN</a:t>
              </a:r>
              <a:endParaRPr lang="zh-TW" altLang="en-US" sz="2400"/>
            </a:p>
          </p:txBody>
        </p:sp>
        <p:sp>
          <p:nvSpPr>
            <p:cNvPr id="6" name="文字方塊 8">
              <a:extLst>
                <a:ext uri="{FF2B5EF4-FFF2-40B4-BE49-F238E27FC236}">
                  <a16:creationId xmlns:a16="http://schemas.microsoft.com/office/drawing/2014/main" id="{1D1B50C2-24D1-4C4E-A696-A4E6833C526D}"/>
                </a:ext>
              </a:extLst>
            </p:cNvPr>
            <p:cNvSpPr txBox="1"/>
            <p:nvPr/>
          </p:nvSpPr>
          <p:spPr>
            <a:xfrm>
              <a:off x="1008574" y="1588772"/>
              <a:ext cx="1299508" cy="461665"/>
            </a:xfrm>
            <a:prstGeom prst="rect">
              <a:avLst/>
            </a:prstGeom>
            <a:noFill/>
          </p:spPr>
          <p:txBody>
            <a:bodyPr wrap="square" rtlCol="0">
              <a:spAutoFit/>
            </a:bodyPr>
            <a:lstStyle/>
            <a:p>
              <a:r>
                <a:rPr lang="en-US" altLang="zh-TW" sz="2400" dirty="0">
                  <a:solidFill>
                    <a:srgbClr val="0070C0"/>
                  </a:solidFill>
                </a:rPr>
                <a:t>A</a:t>
              </a:r>
              <a:r>
                <a:rPr lang="en-US" altLang="zh-TW" sz="2400" dirty="0"/>
                <a:t>CGAN</a:t>
              </a:r>
              <a:endParaRPr lang="zh-TW" altLang="en-US" sz="2400"/>
            </a:p>
          </p:txBody>
        </p:sp>
        <p:sp>
          <p:nvSpPr>
            <p:cNvPr id="7" name="文字方塊 9">
              <a:extLst>
                <a:ext uri="{FF2B5EF4-FFF2-40B4-BE49-F238E27FC236}">
                  <a16:creationId xmlns:a16="http://schemas.microsoft.com/office/drawing/2014/main" id="{650894F5-E274-4B64-8A44-19DBF92A793F}"/>
                </a:ext>
              </a:extLst>
            </p:cNvPr>
            <p:cNvSpPr txBox="1"/>
            <p:nvPr/>
          </p:nvSpPr>
          <p:spPr>
            <a:xfrm>
              <a:off x="1008574" y="2059782"/>
              <a:ext cx="1299508" cy="461665"/>
            </a:xfrm>
            <a:prstGeom prst="rect">
              <a:avLst/>
            </a:prstGeom>
            <a:noFill/>
          </p:spPr>
          <p:txBody>
            <a:bodyPr wrap="square" rtlCol="0">
              <a:spAutoFit/>
            </a:bodyPr>
            <a:lstStyle/>
            <a:p>
              <a:r>
                <a:rPr lang="en-US" altLang="zh-TW" sz="2400" dirty="0">
                  <a:solidFill>
                    <a:srgbClr val="0070C0"/>
                  </a:solidFill>
                </a:rPr>
                <a:t>B</a:t>
              </a:r>
              <a:r>
                <a:rPr lang="en-US" altLang="zh-TW" sz="2400" dirty="0"/>
                <a:t>GAN</a:t>
              </a:r>
              <a:endParaRPr lang="zh-TW" altLang="en-US" sz="2400"/>
            </a:p>
          </p:txBody>
        </p:sp>
        <p:sp>
          <p:nvSpPr>
            <p:cNvPr id="8" name="文字方塊 10">
              <a:extLst>
                <a:ext uri="{FF2B5EF4-FFF2-40B4-BE49-F238E27FC236}">
                  <a16:creationId xmlns:a16="http://schemas.microsoft.com/office/drawing/2014/main" id="{80AEAABE-9C8D-44D6-A2B7-182BFF4072EF}"/>
                </a:ext>
              </a:extLst>
            </p:cNvPr>
            <p:cNvSpPr txBox="1"/>
            <p:nvPr/>
          </p:nvSpPr>
          <p:spPr>
            <a:xfrm>
              <a:off x="1008574" y="2944533"/>
              <a:ext cx="1299508" cy="461665"/>
            </a:xfrm>
            <a:prstGeom prst="rect">
              <a:avLst/>
            </a:prstGeom>
            <a:noFill/>
          </p:spPr>
          <p:txBody>
            <a:bodyPr wrap="square" rtlCol="0">
              <a:spAutoFit/>
            </a:bodyPr>
            <a:lstStyle/>
            <a:p>
              <a:r>
                <a:rPr lang="en-US" altLang="zh-TW" sz="2400" dirty="0">
                  <a:solidFill>
                    <a:srgbClr val="0070C0"/>
                  </a:solidFill>
                </a:rPr>
                <a:t>D</a:t>
              </a:r>
              <a:r>
                <a:rPr lang="en-US" altLang="zh-TW" sz="2400" dirty="0"/>
                <a:t>CGAN</a:t>
              </a:r>
              <a:endParaRPr lang="zh-TW" altLang="en-US" sz="2400"/>
            </a:p>
          </p:txBody>
        </p:sp>
        <p:sp>
          <p:nvSpPr>
            <p:cNvPr id="9" name="文字方塊 11">
              <a:extLst>
                <a:ext uri="{FF2B5EF4-FFF2-40B4-BE49-F238E27FC236}">
                  <a16:creationId xmlns:a16="http://schemas.microsoft.com/office/drawing/2014/main" id="{A3B5E9BA-6590-4694-ACC8-E1CD2A3CFC09}"/>
                </a:ext>
              </a:extLst>
            </p:cNvPr>
            <p:cNvSpPr txBox="1"/>
            <p:nvPr/>
          </p:nvSpPr>
          <p:spPr>
            <a:xfrm>
              <a:off x="1008574" y="3405564"/>
              <a:ext cx="1299508" cy="461665"/>
            </a:xfrm>
            <a:prstGeom prst="rect">
              <a:avLst/>
            </a:prstGeom>
            <a:noFill/>
          </p:spPr>
          <p:txBody>
            <a:bodyPr wrap="square" rtlCol="0">
              <a:spAutoFit/>
            </a:bodyPr>
            <a:lstStyle/>
            <a:p>
              <a:r>
                <a:rPr lang="en-US" altLang="zh-TW" sz="2400" dirty="0">
                  <a:solidFill>
                    <a:srgbClr val="0070C0"/>
                  </a:solidFill>
                </a:rPr>
                <a:t>E</a:t>
              </a:r>
              <a:r>
                <a:rPr lang="en-US" altLang="zh-TW" sz="2400" dirty="0"/>
                <a:t>BGAN</a:t>
              </a:r>
              <a:endParaRPr lang="zh-TW" altLang="en-US" sz="2400"/>
            </a:p>
          </p:txBody>
        </p:sp>
        <p:sp>
          <p:nvSpPr>
            <p:cNvPr id="10" name="文字方塊 12">
              <a:extLst>
                <a:ext uri="{FF2B5EF4-FFF2-40B4-BE49-F238E27FC236}">
                  <a16:creationId xmlns:a16="http://schemas.microsoft.com/office/drawing/2014/main" id="{2472972B-B8AD-4024-9483-3DF14F57C7A6}"/>
                </a:ext>
              </a:extLst>
            </p:cNvPr>
            <p:cNvSpPr txBox="1"/>
            <p:nvPr/>
          </p:nvSpPr>
          <p:spPr>
            <a:xfrm>
              <a:off x="1008574" y="3850299"/>
              <a:ext cx="1299508" cy="461665"/>
            </a:xfrm>
            <a:prstGeom prst="rect">
              <a:avLst/>
            </a:prstGeom>
            <a:noFill/>
          </p:spPr>
          <p:txBody>
            <a:bodyPr wrap="square" rtlCol="0">
              <a:spAutoFit/>
            </a:bodyPr>
            <a:lstStyle/>
            <a:p>
              <a:r>
                <a:rPr lang="en-US" altLang="zh-TW" sz="2400" dirty="0">
                  <a:solidFill>
                    <a:srgbClr val="0070C0"/>
                  </a:solidFill>
                </a:rPr>
                <a:t>f</a:t>
              </a:r>
              <a:r>
                <a:rPr lang="en-US" altLang="zh-TW" sz="2400" dirty="0"/>
                <a:t>GAN</a:t>
              </a:r>
              <a:endParaRPr lang="zh-TW" altLang="en-US" sz="2400" dirty="0"/>
            </a:p>
          </p:txBody>
        </p:sp>
        <p:sp>
          <p:nvSpPr>
            <p:cNvPr id="11" name="文字方塊 13">
              <a:extLst>
                <a:ext uri="{FF2B5EF4-FFF2-40B4-BE49-F238E27FC236}">
                  <a16:creationId xmlns:a16="http://schemas.microsoft.com/office/drawing/2014/main" id="{65BC15E2-6748-434B-96B8-0FD146AFC252}"/>
                </a:ext>
              </a:extLst>
            </p:cNvPr>
            <p:cNvSpPr txBox="1"/>
            <p:nvPr/>
          </p:nvSpPr>
          <p:spPr>
            <a:xfrm>
              <a:off x="1008574" y="4318715"/>
              <a:ext cx="1299508" cy="461665"/>
            </a:xfrm>
            <a:prstGeom prst="rect">
              <a:avLst/>
            </a:prstGeom>
            <a:noFill/>
          </p:spPr>
          <p:txBody>
            <a:bodyPr wrap="square" rtlCol="0">
              <a:spAutoFit/>
            </a:bodyPr>
            <a:lstStyle/>
            <a:p>
              <a:r>
                <a:rPr lang="en-US" altLang="zh-TW" sz="2400" dirty="0">
                  <a:solidFill>
                    <a:srgbClr val="0070C0"/>
                  </a:solidFill>
                </a:rPr>
                <a:t>G</a:t>
              </a:r>
              <a:r>
                <a:rPr lang="en-US" altLang="zh-TW" sz="2400" dirty="0"/>
                <a:t>oGAN</a:t>
              </a:r>
              <a:endParaRPr lang="zh-TW" altLang="en-US" sz="2400" dirty="0"/>
            </a:p>
          </p:txBody>
        </p:sp>
        <p:sp>
          <p:nvSpPr>
            <p:cNvPr id="12" name="文字方塊 14">
              <a:extLst>
                <a:ext uri="{FF2B5EF4-FFF2-40B4-BE49-F238E27FC236}">
                  <a16:creationId xmlns:a16="http://schemas.microsoft.com/office/drawing/2014/main" id="{31A3B513-B924-48C5-A5B6-ADF40119D965}"/>
                </a:ext>
              </a:extLst>
            </p:cNvPr>
            <p:cNvSpPr txBox="1"/>
            <p:nvPr/>
          </p:nvSpPr>
          <p:spPr>
            <a:xfrm>
              <a:off x="1008574" y="2489055"/>
              <a:ext cx="1299508" cy="461665"/>
            </a:xfrm>
            <a:prstGeom prst="rect">
              <a:avLst/>
            </a:prstGeom>
            <a:noFill/>
          </p:spPr>
          <p:txBody>
            <a:bodyPr wrap="square" rtlCol="0">
              <a:spAutoFit/>
            </a:bodyPr>
            <a:lstStyle/>
            <a:p>
              <a:r>
                <a:rPr lang="en-US" altLang="zh-TW" sz="2400" dirty="0">
                  <a:solidFill>
                    <a:srgbClr val="0070C0"/>
                  </a:solidFill>
                </a:rPr>
                <a:t>C</a:t>
              </a:r>
              <a:r>
                <a:rPr lang="en-US" altLang="zh-TW" sz="2400" dirty="0"/>
                <a:t>GAN</a:t>
              </a:r>
              <a:endParaRPr lang="zh-TW" altLang="en-US" sz="2400"/>
            </a:p>
          </p:txBody>
        </p:sp>
        <p:sp>
          <p:nvSpPr>
            <p:cNvPr id="13" name="文字方塊 2">
              <a:extLst>
                <a:ext uri="{FF2B5EF4-FFF2-40B4-BE49-F238E27FC236}">
                  <a16:creationId xmlns:a16="http://schemas.microsoft.com/office/drawing/2014/main" id="{83A00896-3C09-40AE-BEA6-FD8A549BB927}"/>
                </a:ext>
              </a:extLst>
            </p:cNvPr>
            <p:cNvSpPr txBox="1"/>
            <p:nvPr/>
          </p:nvSpPr>
          <p:spPr>
            <a:xfrm rot="5400000">
              <a:off x="1153410" y="4895415"/>
              <a:ext cx="835667" cy="523220"/>
            </a:xfrm>
            <a:prstGeom prst="rect">
              <a:avLst/>
            </a:prstGeom>
            <a:noFill/>
          </p:spPr>
          <p:txBody>
            <a:bodyPr wrap="square" rtlCol="0">
              <a:spAutoFit/>
            </a:bodyPr>
            <a:lstStyle/>
            <a:p>
              <a:r>
                <a:rPr lang="en-US" altLang="zh-TW" sz="2800" dirty="0"/>
                <a:t>……</a:t>
              </a:r>
              <a:endParaRPr lang="zh-TW" altLang="en-US" sz="2800"/>
            </a:p>
          </p:txBody>
        </p:sp>
      </p:grpSp>
      <mc:AlternateContent xmlns:mc="http://schemas.openxmlformats.org/markup-compatibility/2006" xmlns:a14="http://schemas.microsoft.com/office/drawing/2010/main">
        <mc:Choice Requires="a14">
          <p:sp>
            <p:nvSpPr>
              <p:cNvPr id="15" name="TextBox 14"/>
              <p:cNvSpPr txBox="1"/>
              <p:nvPr/>
            </p:nvSpPr>
            <p:spPr>
              <a:xfrm>
                <a:off x="1686341" y="5825914"/>
                <a:ext cx="636328"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i="1" smtClean="0">
                          <a:latin typeface="Cambria Math" charset="0"/>
                          <a:ea typeface="Cambria Math" charset="0"/>
                          <a:cs typeface="Cambria Math" charset="0"/>
                        </a:rPr>
                        <m:t>𝛼</m:t>
                      </m:r>
                      <m:r>
                        <a:rPr lang="en-US" sz="2000" b="0" i="1" smtClean="0">
                          <a:latin typeface="Cambria Math" charset="0"/>
                          <a:ea typeface="Cambria Math" charset="0"/>
                          <a:cs typeface="Cambria Math" charset="0"/>
                        </a:rPr>
                        <m:t> </m:t>
                      </m:r>
                      <m:r>
                        <a:rPr lang="en-US" sz="2000" i="1" smtClean="0">
                          <a:latin typeface="Cambria Math" charset="0"/>
                          <a:ea typeface="Cambria Math" charset="0"/>
                          <a:cs typeface="Cambria Math" charset="0"/>
                        </a:rPr>
                        <m:t>𝛽</m:t>
                      </m:r>
                      <m:r>
                        <a:rPr lang="en-US" sz="2000" b="0" i="1" smtClean="0">
                          <a:latin typeface="Cambria Math" charset="0"/>
                          <a:ea typeface="Cambria Math" charset="0"/>
                          <a:cs typeface="Cambria Math" charset="0"/>
                        </a:rPr>
                        <m:t> </m:t>
                      </m:r>
                      <m:r>
                        <a:rPr lang="en-US" sz="2000" i="1" smtClean="0">
                          <a:latin typeface="Cambria Math" charset="0"/>
                          <a:ea typeface="Cambria Math" charset="0"/>
                          <a:cs typeface="Cambria Math" charset="0"/>
                        </a:rPr>
                        <m:t>𝛾</m:t>
                      </m:r>
                    </m:oMath>
                  </m:oMathPara>
                </a14:m>
                <a:endParaRPr lang="en-US" sz="2000" dirty="0"/>
              </a:p>
            </p:txBody>
          </p:sp>
        </mc:Choice>
        <mc:Fallback xmlns="">
          <p:sp>
            <p:nvSpPr>
              <p:cNvPr id="15" name="TextBox 14"/>
              <p:cNvSpPr txBox="1">
                <a:spLocks noRot="1" noChangeAspect="1" noMove="1" noResize="1" noEditPoints="1" noAdjustHandles="1" noChangeArrowheads="1" noChangeShapeType="1" noTextEdit="1"/>
              </p:cNvSpPr>
              <p:nvPr/>
            </p:nvSpPr>
            <p:spPr>
              <a:xfrm>
                <a:off x="1686341" y="5825914"/>
                <a:ext cx="636328" cy="307777"/>
              </a:xfrm>
              <a:prstGeom prst="rect">
                <a:avLst/>
              </a:prstGeom>
              <a:blipFill rotWithShape="0">
                <a:blip r:embed="rId4"/>
                <a:stretch>
                  <a:fillRect l="-5769" t="-146000" r="-7692" b="-180000"/>
                </a:stretch>
              </a:blipFill>
            </p:spPr>
            <p:txBody>
              <a:bodyPr/>
              <a:lstStyle/>
              <a:p>
                <a:r>
                  <a:rPr lang="en-US">
                    <a:noFill/>
                  </a:rPr>
                  <a:t> </a:t>
                </a:r>
              </a:p>
            </p:txBody>
          </p:sp>
        </mc:Fallback>
      </mc:AlternateContent>
    </p:spTree>
    <p:extLst>
      <p:ext uri="{BB962C8B-B14F-4D97-AF65-F5344CB8AC3E}">
        <p14:creationId xmlns:p14="http://schemas.microsoft.com/office/powerpoint/2010/main" val="29736490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09858-4737-484F-8156-428244AB4F44}"/>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E514CF-21C2-6B42-B46A-02E56010F076}"/>
              </a:ext>
            </a:extLst>
          </p:cNvPr>
          <p:cNvSpPr>
            <a:spLocks noGrp="1"/>
          </p:cNvSpPr>
          <p:nvPr>
            <p:ph idx="1"/>
          </p:nvPr>
        </p:nvSpPr>
        <p:spPr/>
        <p:txBody>
          <a:bodyPr>
            <a:normAutofit/>
          </a:bodyPr>
          <a:lstStyle/>
          <a:p>
            <a:pPr marL="457200" indent="-457200">
              <a:buFont typeface="+mj-lt"/>
              <a:buAutoNum type="arabicPeriod"/>
            </a:pPr>
            <a:r>
              <a:rPr lang="en-ID" sz="2400" b="1" dirty="0"/>
              <a:t>Introduction to Generative Models</a:t>
            </a:r>
          </a:p>
          <a:p>
            <a:pPr marL="457200" indent="-457200">
              <a:buFont typeface="+mj-lt"/>
              <a:buAutoNum type="arabicPeriod"/>
            </a:pPr>
            <a:r>
              <a:rPr lang="en-ID" sz="2400" b="1" dirty="0">
                <a:solidFill>
                  <a:srgbClr val="C00000"/>
                </a:solidFill>
              </a:rPr>
              <a:t>Generative Adversarial Networks (GANs)</a:t>
            </a:r>
          </a:p>
          <a:p>
            <a:pPr marL="457200" indent="-457200">
              <a:buFont typeface="+mj-lt"/>
              <a:buAutoNum type="arabicPeriod"/>
            </a:pPr>
            <a:r>
              <a:rPr lang="en-US" sz="2400" dirty="0"/>
              <a:t>Deep Convolutional GANs</a:t>
            </a:r>
          </a:p>
          <a:p>
            <a:pPr marL="457200" indent="-457200">
              <a:buFont typeface="+mj-lt"/>
              <a:buAutoNum type="arabicPeriod"/>
            </a:pPr>
            <a:r>
              <a:rPr lang="en-US" sz="2400" dirty="0"/>
              <a:t>Conditional GANs </a:t>
            </a:r>
          </a:p>
        </p:txBody>
      </p:sp>
    </p:spTree>
    <p:extLst>
      <p:ext uri="{BB962C8B-B14F-4D97-AF65-F5344CB8AC3E}">
        <p14:creationId xmlns:p14="http://schemas.microsoft.com/office/powerpoint/2010/main" val="22543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Generative Adversarial Networks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825625"/>
                <a:ext cx="5734050" cy="4351338"/>
              </a:xfrm>
            </p:spPr>
            <p:txBody>
              <a:bodyPr>
                <a:normAutofit/>
              </a:bodyPr>
              <a:lstStyle/>
              <a:p>
                <a:pPr marL="0" indent="0">
                  <a:buNone/>
                </a:pPr>
                <a:r>
                  <a:rPr lang="en-US" sz="2000" b="1" dirty="0">
                    <a:solidFill>
                      <a:srgbClr val="C00000"/>
                    </a:solidFill>
                  </a:rPr>
                  <a:t>Problems:</a:t>
                </a:r>
                <a:r>
                  <a:rPr lang="en-US" sz="2000" b="1" dirty="0">
                    <a:solidFill>
                      <a:srgbClr val="0070C0"/>
                    </a:solidFill>
                  </a:rPr>
                  <a:t> </a:t>
                </a:r>
                <a:r>
                  <a:rPr lang="en-US" sz="2000" dirty="0"/>
                  <a:t>We want to sample from complex, high-dimensional training data distribution </a:t>
                </a:r>
                <a14:m>
                  <m:oMath xmlns:m="http://schemas.openxmlformats.org/officeDocument/2006/math">
                    <m:sSub>
                      <m:sSubPr>
                        <m:ctrlPr>
                          <a:rPr lang="en-US" sz="2000" i="1" smtClean="0">
                            <a:latin typeface="Cambria Math" panose="02040503050406030204" pitchFamily="18" charset="0"/>
                          </a:rPr>
                        </m:ctrlPr>
                      </m:sSubPr>
                      <m:e>
                        <m:r>
                          <a:rPr lang="en-US" sz="2000" b="0" i="1" smtClean="0">
                            <a:latin typeface="Cambria Math" charset="0"/>
                          </a:rPr>
                          <m:t>𝑝</m:t>
                        </m:r>
                      </m:e>
                      <m:sub>
                        <m:r>
                          <a:rPr lang="en-US" sz="2000" b="0" i="1" smtClean="0">
                            <a:latin typeface="Cambria Math" charset="0"/>
                          </a:rPr>
                          <m:t>𝑑𝑎𝑡𝑎</m:t>
                        </m:r>
                      </m:sub>
                    </m:sSub>
                    <m:r>
                      <a:rPr lang="en-US" sz="2000" b="0" i="1" smtClean="0">
                        <a:latin typeface="Cambria Math" charset="0"/>
                      </a:rPr>
                      <m:t>(</m:t>
                    </m:r>
                    <m:r>
                      <a:rPr lang="en-US" sz="2000" b="0" i="1" smtClean="0">
                        <a:latin typeface="Cambria Math" charset="0"/>
                      </a:rPr>
                      <m:t>𝑥</m:t>
                    </m:r>
                    <m:r>
                      <a:rPr lang="en-US" sz="2000" b="0" i="1" smtClean="0">
                        <a:latin typeface="Cambria Math" charset="0"/>
                      </a:rPr>
                      <m:t>)</m:t>
                    </m:r>
                  </m:oMath>
                </a14:m>
                <a:r>
                  <a:rPr lang="en-US" sz="2000" dirty="0"/>
                  <a:t>. No direct way to do this!</a:t>
                </a:r>
              </a:p>
              <a:p>
                <a:pPr marL="0" indent="0">
                  <a:buNone/>
                </a:pPr>
                <a:endParaRPr lang="en-US" sz="2000" b="1" dirty="0"/>
              </a:p>
              <a:p>
                <a:pPr marL="0" indent="0">
                  <a:buNone/>
                </a:pPr>
                <a:r>
                  <a:rPr lang="en-US" sz="2000" b="1" dirty="0">
                    <a:solidFill>
                      <a:srgbClr val="0070C0"/>
                    </a:solidFill>
                  </a:rPr>
                  <a:t>Key Ideas: </a:t>
                </a:r>
                <a:r>
                  <a:rPr lang="en-US" sz="2000" dirty="0"/>
                  <a:t>Sample from a simple distribution, e.g. random noise. Learn transformation to training data distribution </a:t>
                </a:r>
                <a14:m>
                  <m:oMath xmlns:m="http://schemas.openxmlformats.org/officeDocument/2006/math">
                    <m:sSub>
                      <m:sSubPr>
                        <m:ctrlPr>
                          <a:rPr lang="en-US" sz="2000" i="1" smtClean="0">
                            <a:latin typeface="Cambria Math" panose="02040503050406030204" pitchFamily="18" charset="0"/>
                          </a:rPr>
                        </m:ctrlPr>
                      </m:sSubPr>
                      <m:e>
                        <m:r>
                          <a:rPr lang="en-US" sz="2000" b="0" i="1" smtClean="0">
                            <a:latin typeface="Cambria Math" charset="0"/>
                          </a:rPr>
                          <m:t>𝑝</m:t>
                        </m:r>
                      </m:e>
                      <m:sub>
                        <m:r>
                          <a:rPr lang="en-US" sz="2000" b="0" i="1" smtClean="0">
                            <a:latin typeface="Cambria Math" charset="0"/>
                          </a:rPr>
                          <m:t>𝑑𝑎𝑡𝑎</m:t>
                        </m:r>
                      </m:sub>
                    </m:sSub>
                    <m:r>
                      <a:rPr lang="en-US" sz="2000" b="0" i="1" smtClean="0">
                        <a:latin typeface="Cambria Math" charset="0"/>
                      </a:rPr>
                      <m:t>(</m:t>
                    </m:r>
                    <m:r>
                      <a:rPr lang="en-US" sz="2000" b="0" i="1" smtClean="0">
                        <a:latin typeface="Cambria Math" charset="0"/>
                      </a:rPr>
                      <m:t>𝑥</m:t>
                    </m:r>
                    <m:r>
                      <a:rPr lang="en-US" sz="2000" b="0" i="1" smtClean="0">
                        <a:latin typeface="Cambria Math" charset="0"/>
                      </a:rPr>
                      <m:t>)</m:t>
                    </m:r>
                  </m:oMath>
                </a14:m>
                <a:endParaRPr lang="en-US" sz="2000" dirty="0"/>
              </a:p>
              <a:p>
                <a:pPr marL="0" indent="0">
                  <a:buNone/>
                </a:pPr>
                <a:endParaRPr lang="en-US" sz="2000" dirty="0"/>
              </a:p>
              <a:p>
                <a:pPr marL="0" indent="0">
                  <a:buNone/>
                </a:pPr>
                <a:r>
                  <a:rPr lang="en-US" sz="2000" b="1" dirty="0">
                    <a:solidFill>
                      <a:srgbClr val="C00000"/>
                    </a:solidFill>
                  </a:rPr>
                  <a:t>Question: </a:t>
                </a:r>
                <a:r>
                  <a:rPr lang="en-US" sz="2000" dirty="0"/>
                  <a:t>What can we use to represent this complex transformation?</a:t>
                </a:r>
              </a:p>
              <a:p>
                <a:pPr marL="0" indent="0">
                  <a:buNone/>
                </a:pPr>
                <a:endParaRPr lang="en-US" sz="2000" dirty="0"/>
              </a:p>
              <a:p>
                <a:pPr marL="0" indent="0">
                  <a:buNone/>
                </a:pPr>
                <a:r>
                  <a:rPr lang="en-US" sz="2000" b="1" dirty="0">
                    <a:solidFill>
                      <a:srgbClr val="0070C0"/>
                    </a:solidFill>
                  </a:rPr>
                  <a:t>Answer: </a:t>
                </a:r>
                <a:r>
                  <a:rPr lang="en-US" sz="2000" dirty="0"/>
                  <a:t>MLP or</a:t>
                </a:r>
                <a:r>
                  <a:rPr lang="en-US" sz="2000" b="1" dirty="0">
                    <a:solidFill>
                      <a:srgbClr val="0070C0"/>
                    </a:solidFill>
                  </a:rPr>
                  <a:t> </a:t>
                </a:r>
                <a:r>
                  <a:rPr lang="en-US" sz="2000" dirty="0"/>
                  <a:t>Deep Feedforward Neural Networks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825625"/>
                <a:ext cx="5734050" cy="4351338"/>
              </a:xfrm>
              <a:blipFill>
                <a:blip r:embed="rId2"/>
                <a:stretch>
                  <a:fillRect l="-1104" t="-1754" r="-1766"/>
                </a:stretch>
              </a:blipFill>
            </p:spPr>
            <p:txBody>
              <a:bodyPr/>
              <a:lstStyle/>
              <a:p>
                <a:r>
                  <a:rPr lang="en-US">
                    <a:noFill/>
                  </a:rPr>
                  <a:t> </a:t>
                </a:r>
              </a:p>
            </p:txBody>
          </p:sp>
        </mc:Fallback>
      </mc:AlternateContent>
      <p:grpSp>
        <p:nvGrpSpPr>
          <p:cNvPr id="16" name="Group 15">
            <a:extLst>
              <a:ext uri="{FF2B5EF4-FFF2-40B4-BE49-F238E27FC236}">
                <a16:creationId xmlns:a16="http://schemas.microsoft.com/office/drawing/2014/main" id="{1C419EE9-E471-0643-881B-D60D62AE44F3}"/>
              </a:ext>
            </a:extLst>
          </p:cNvPr>
          <p:cNvGrpSpPr/>
          <p:nvPr/>
        </p:nvGrpSpPr>
        <p:grpSpPr>
          <a:xfrm>
            <a:off x="7404734" y="2011202"/>
            <a:ext cx="4211009" cy="3746664"/>
            <a:chOff x="7404734" y="2011202"/>
            <a:chExt cx="4211009" cy="3746664"/>
          </a:xfrm>
        </p:grpSpPr>
        <mc:AlternateContent xmlns:mc="http://schemas.openxmlformats.org/markup-compatibility/2006" xmlns:a14="http://schemas.microsoft.com/office/drawing/2010/main">
          <mc:Choice Requires="a14">
            <p:sp>
              <p:nvSpPr>
                <p:cNvPr id="4" name="Rounded Rectangle 3"/>
                <p:cNvSpPr/>
                <p:nvPr/>
              </p:nvSpPr>
              <p:spPr>
                <a:xfrm>
                  <a:off x="9144005" y="5286379"/>
                  <a:ext cx="2471738" cy="471487"/>
                </a:xfrm>
                <a:prstGeom prst="roundRect">
                  <a:avLst>
                    <a:gd name="adj" fmla="val 7576"/>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solidFill>
                            <a:latin typeface="Cambria Math" charset="0"/>
                          </a:rPr>
                          <m:t>𝑧</m:t>
                        </m:r>
                      </m:oMath>
                    </m:oMathPara>
                  </a14:m>
                  <a:endParaRPr lang="en-US" dirty="0">
                    <a:solidFill>
                      <a:schemeClr val="tx1"/>
                    </a:solidFill>
                  </a:endParaRPr>
                </a:p>
              </p:txBody>
            </p:sp>
          </mc:Choice>
          <mc:Fallback xmlns="">
            <p:sp>
              <p:nvSpPr>
                <p:cNvPr id="4" name="Rounded Rectangle 3"/>
                <p:cNvSpPr>
                  <a:spLocks noRot="1" noChangeAspect="1" noMove="1" noResize="1" noEditPoints="1" noAdjustHandles="1" noChangeArrowheads="1" noChangeShapeType="1" noTextEdit="1"/>
                </p:cNvSpPr>
                <p:nvPr/>
              </p:nvSpPr>
              <p:spPr>
                <a:xfrm>
                  <a:off x="9144005" y="5286379"/>
                  <a:ext cx="2471738" cy="471487"/>
                </a:xfrm>
                <a:prstGeom prst="roundRect">
                  <a:avLst>
                    <a:gd name="adj" fmla="val 7576"/>
                  </a:avLst>
                </a:prstGeom>
                <a:blipFill>
                  <a:blip r:embed="rId3"/>
                  <a:stretch>
                    <a:fillRect/>
                  </a:stretch>
                </a:blipFill>
                <a:ln>
                  <a:solidFill>
                    <a:schemeClr val="tx1"/>
                  </a:solidFill>
                </a:ln>
              </p:spPr>
              <p:txBody>
                <a:bodyPr/>
                <a:lstStyle/>
                <a:p>
                  <a:r>
                    <a:rPr lang="en-US">
                      <a:noFill/>
                    </a:rPr>
                    <a:t> </a:t>
                  </a:r>
                </a:p>
              </p:txBody>
            </p:sp>
          </mc:Fallback>
        </mc:AlternateContent>
        <p:sp>
          <p:nvSpPr>
            <p:cNvPr id="5" name="Rounded Rectangle 4"/>
            <p:cNvSpPr/>
            <p:nvPr/>
          </p:nvSpPr>
          <p:spPr>
            <a:xfrm>
              <a:off x="9144005" y="3744554"/>
              <a:ext cx="2471738" cy="947807"/>
            </a:xfrm>
            <a:prstGeom prst="roundRect">
              <a:avLst>
                <a:gd name="adj" fmla="val 3412"/>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Generator</a:t>
              </a:r>
            </a:p>
            <a:p>
              <a:pPr algn="ctr"/>
              <a:r>
                <a:rPr lang="en-US" dirty="0">
                  <a:solidFill>
                    <a:schemeClr val="tx1"/>
                  </a:solidFill>
                </a:rPr>
                <a:t>(Neural Network)</a:t>
              </a:r>
            </a:p>
          </p:txBody>
        </p:sp>
        <p:sp>
          <p:nvSpPr>
            <p:cNvPr id="6" name="TextBox 5"/>
            <p:cNvSpPr txBox="1"/>
            <p:nvPr/>
          </p:nvSpPr>
          <p:spPr>
            <a:xfrm>
              <a:off x="7405054" y="5368233"/>
              <a:ext cx="1725152" cy="307777"/>
            </a:xfrm>
            <a:prstGeom prst="rect">
              <a:avLst/>
            </a:prstGeom>
            <a:noFill/>
          </p:spPr>
          <p:txBody>
            <a:bodyPr wrap="none" rtlCol="0">
              <a:spAutoFit/>
            </a:bodyPr>
            <a:lstStyle/>
            <a:p>
              <a:r>
                <a:rPr lang="en-US" sz="1400" b="1" dirty="0"/>
                <a:t>Input:</a:t>
              </a:r>
              <a:r>
                <a:rPr lang="en-US" sz="1400" dirty="0"/>
                <a:t> Random Noise</a:t>
              </a:r>
            </a:p>
          </p:txBody>
        </p:sp>
        <p:sp>
          <p:nvSpPr>
            <p:cNvPr id="7" name="TextBox 6"/>
            <p:cNvSpPr txBox="1"/>
            <p:nvPr/>
          </p:nvSpPr>
          <p:spPr>
            <a:xfrm>
              <a:off x="7404734" y="2442442"/>
              <a:ext cx="2191049" cy="523220"/>
            </a:xfrm>
            <a:prstGeom prst="rect">
              <a:avLst/>
            </a:prstGeom>
            <a:noFill/>
          </p:spPr>
          <p:txBody>
            <a:bodyPr wrap="none" rtlCol="0">
              <a:spAutoFit/>
            </a:bodyPr>
            <a:lstStyle/>
            <a:p>
              <a:r>
                <a:rPr lang="en-US" sz="1400" b="1" dirty="0"/>
                <a:t>Output:</a:t>
              </a:r>
              <a:r>
                <a:rPr lang="en-US" sz="1400" dirty="0"/>
                <a:t> Generated sample </a:t>
              </a:r>
            </a:p>
            <a:p>
              <a:r>
                <a:rPr lang="en-US" sz="1400" dirty="0"/>
                <a:t>from training distribution</a:t>
              </a:r>
            </a:p>
          </p:txBody>
        </p:sp>
        <p:cxnSp>
          <p:nvCxnSpPr>
            <p:cNvPr id="10" name="Straight Arrow Connector 9"/>
            <p:cNvCxnSpPr>
              <a:stCxn id="4" idx="0"/>
              <a:endCxn id="5" idx="2"/>
            </p:cNvCxnSpPr>
            <p:nvPr/>
          </p:nvCxnSpPr>
          <p:spPr>
            <a:xfrm flipV="1">
              <a:off x="10379874" y="4692361"/>
              <a:ext cx="0" cy="59401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cxnSpLocks/>
              <a:stCxn id="5" idx="0"/>
            </p:cNvCxnSpPr>
            <p:nvPr/>
          </p:nvCxnSpPr>
          <p:spPr>
            <a:xfrm flipV="1">
              <a:off x="10379874" y="3197952"/>
              <a:ext cx="0" cy="54660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87EA1215-80FA-F344-9617-E19613385AAC}"/>
                </a:ext>
              </a:extLst>
            </p:cNvPr>
            <p:cNvPicPr>
              <a:picLocks noChangeAspect="1"/>
            </p:cNvPicPr>
            <p:nvPr/>
          </p:nvPicPr>
          <p:blipFill>
            <a:blip r:embed="rId4"/>
            <a:stretch>
              <a:fillRect/>
            </a:stretch>
          </p:blipFill>
          <p:spPr>
            <a:xfrm>
              <a:off x="9794839" y="2011202"/>
              <a:ext cx="1170070" cy="1178140"/>
            </a:xfrm>
            <a:prstGeom prst="rect">
              <a:avLst/>
            </a:prstGeom>
          </p:spPr>
        </p:pic>
      </p:grpSp>
      <p:pic>
        <p:nvPicPr>
          <p:cNvPr id="13" name="Picture 2" descr="http://homepages.inf.ed.ac.uk/rbf/HIPR2/figs/gauss2.gif">
            <a:extLst>
              <a:ext uri="{FF2B5EF4-FFF2-40B4-BE49-F238E27FC236}">
                <a16:creationId xmlns:a16="http://schemas.microsoft.com/office/drawing/2014/main" id="{F3873B2A-9274-0A48-B0DC-5BA323D2DE13}"/>
              </a:ext>
            </a:extLst>
          </p:cNvPr>
          <p:cNvPicPr>
            <a:picLocks noChangeAspect="1" noChangeArrowheads="1"/>
          </p:cNvPicPr>
          <p:nvPr/>
        </p:nvPicPr>
        <p:blipFill rotWithShape="1">
          <a:blip r:embed="rId5" cstate="email">
            <a:extLst>
              <a:ext uri="{28A0092B-C50C-407E-A947-70E740481C1C}">
                <a14:useLocalDpi xmlns:a14="http://schemas.microsoft.com/office/drawing/2010/main"/>
              </a:ext>
            </a:extLst>
          </a:blip>
          <a:srcRect l="3261"/>
          <a:stretch/>
        </p:blipFill>
        <p:spPr bwMode="auto">
          <a:xfrm>
            <a:off x="7560788" y="4606639"/>
            <a:ext cx="1245512" cy="765462"/>
          </a:xfrm>
          <a:prstGeom prst="rect">
            <a:avLst/>
          </a:prstGeom>
          <a:noFill/>
          <a:extLst>
            <a:ext uri="{909E8E84-426E-40DD-AFC4-6F175D3DCCD1}">
              <a14:hiddenFill xmlns:a14="http://schemas.microsoft.com/office/drawing/2010/main">
                <a:solidFill>
                  <a:srgbClr val="FFFFFF"/>
                </a:solidFill>
              </a14:hiddenFill>
            </a:ext>
          </a:extLst>
        </p:spPr>
      </p:pic>
      <p:sp>
        <p:nvSpPr>
          <p:cNvPr id="14" name="직사각형 146">
            <a:extLst>
              <a:ext uri="{FF2B5EF4-FFF2-40B4-BE49-F238E27FC236}">
                <a16:creationId xmlns:a16="http://schemas.microsoft.com/office/drawing/2014/main" id="{91AEC3BE-21F3-9C42-8078-2C2477F7EBD4}"/>
              </a:ext>
            </a:extLst>
          </p:cNvPr>
          <p:cNvSpPr/>
          <p:nvPr/>
        </p:nvSpPr>
        <p:spPr>
          <a:xfrm>
            <a:off x="7724765" y="4384584"/>
            <a:ext cx="458779" cy="307777"/>
          </a:xfrm>
          <a:prstGeom prst="rect">
            <a:avLst/>
          </a:prstGeom>
        </p:spPr>
        <p:txBody>
          <a:bodyPr wrap="none">
            <a:spAutoFit/>
          </a:bodyPr>
          <a:lstStyle/>
          <a:p>
            <a:pPr algn="ctr"/>
            <a:r>
              <a:rPr lang="en-US" altLang="ko-KR" sz="1400" i="1" dirty="0">
                <a:solidFill>
                  <a:srgbClr val="FF0000"/>
                </a:solidFill>
              </a:rPr>
              <a:t>p</a:t>
            </a:r>
            <a:r>
              <a:rPr lang="en-US" altLang="ko-KR" sz="1400" dirty="0">
                <a:solidFill>
                  <a:srgbClr val="FF0000"/>
                </a:solidFill>
              </a:rPr>
              <a:t>(</a:t>
            </a:r>
            <a:r>
              <a:rPr lang="en-US" altLang="ko-KR" sz="1400" b="1" i="1" dirty="0">
                <a:solidFill>
                  <a:srgbClr val="FF0000"/>
                </a:solidFill>
              </a:rPr>
              <a:t>z</a:t>
            </a:r>
            <a:r>
              <a:rPr lang="en-US" altLang="ko-KR" sz="1400" dirty="0">
                <a:solidFill>
                  <a:srgbClr val="FF0000"/>
                </a:solidFill>
              </a:rPr>
              <a:t>)</a:t>
            </a:r>
            <a:endParaRPr lang="ko-KR" altLang="en-US" sz="1400" dirty="0">
              <a:solidFill>
                <a:srgbClr val="FF0000"/>
              </a:solidFill>
            </a:endParaRPr>
          </a:p>
        </p:txBody>
      </p:sp>
    </p:spTree>
    <p:extLst>
      <p:ext uri="{BB962C8B-B14F-4D97-AF65-F5344CB8AC3E}">
        <p14:creationId xmlns:p14="http://schemas.microsoft.com/office/powerpoint/2010/main" val="3399958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Generative Adversarial Networks</a:t>
            </a:r>
          </a:p>
        </p:txBody>
      </p:sp>
      <p:sp>
        <p:nvSpPr>
          <p:cNvPr id="3" name="Content Placeholder 2"/>
          <p:cNvSpPr>
            <a:spLocks noGrp="1"/>
          </p:cNvSpPr>
          <p:nvPr>
            <p:ph idx="1"/>
          </p:nvPr>
        </p:nvSpPr>
        <p:spPr>
          <a:xfrm>
            <a:off x="838199" y="1825625"/>
            <a:ext cx="6098133" cy="4351338"/>
          </a:xfrm>
        </p:spPr>
        <p:txBody>
          <a:bodyPr>
            <a:noAutofit/>
          </a:bodyPr>
          <a:lstStyle/>
          <a:p>
            <a:pPr marL="0" indent="0">
              <a:buNone/>
            </a:pPr>
            <a:r>
              <a:rPr lang="en-US" sz="1800" b="1" dirty="0">
                <a:solidFill>
                  <a:srgbClr val="C00000"/>
                </a:solidFill>
              </a:rPr>
              <a:t>Problems:</a:t>
            </a:r>
            <a:r>
              <a:rPr lang="en-US" sz="1800" b="1" dirty="0">
                <a:solidFill>
                  <a:srgbClr val="0070C0"/>
                </a:solidFill>
              </a:rPr>
              <a:t> </a:t>
            </a:r>
            <a:r>
              <a:rPr lang="en-US" sz="1800" dirty="0"/>
              <a:t>How to train generator network?</a:t>
            </a:r>
            <a:endParaRPr lang="en-US" sz="1800" b="1" dirty="0"/>
          </a:p>
          <a:p>
            <a:pPr marL="0" indent="0">
              <a:buNone/>
            </a:pPr>
            <a:r>
              <a:rPr lang="en-US" sz="1800" b="1" dirty="0">
                <a:solidFill>
                  <a:srgbClr val="0070C0"/>
                </a:solidFill>
              </a:rPr>
              <a:t>Key Ideas: </a:t>
            </a:r>
            <a:r>
              <a:rPr lang="en-US" sz="1800" dirty="0"/>
              <a:t>Compete two NNs in two-player minimax game</a:t>
            </a:r>
          </a:p>
          <a:p>
            <a:pPr marL="457200" lvl="1" indent="0">
              <a:buNone/>
            </a:pPr>
            <a:endParaRPr lang="en-US" sz="1800" b="1" dirty="0">
              <a:solidFill>
                <a:srgbClr val="0070C0"/>
              </a:solidFill>
            </a:endParaRPr>
          </a:p>
          <a:p>
            <a:pPr lvl="1"/>
            <a:r>
              <a:rPr lang="en-US" sz="1800" b="1" dirty="0">
                <a:solidFill>
                  <a:srgbClr val="0070C0"/>
                </a:solidFill>
              </a:rPr>
              <a:t>Generator Network (</a:t>
            </a:r>
            <a:r>
              <a:rPr lang="en-US" sz="1800" b="1" i="1" dirty="0">
                <a:solidFill>
                  <a:srgbClr val="0070C0"/>
                </a:solidFill>
              </a:rPr>
              <a:t>G</a:t>
            </a:r>
            <a:r>
              <a:rPr lang="en-US" sz="1800" b="1" dirty="0">
                <a:solidFill>
                  <a:srgbClr val="0070C0"/>
                </a:solidFill>
              </a:rPr>
              <a:t>)</a:t>
            </a:r>
          </a:p>
          <a:p>
            <a:pPr lvl="2"/>
            <a:r>
              <a:rPr lang="en-US" sz="1800" dirty="0"/>
              <a:t>Tries to mimic example from training dataset, which sampled from “unknown” true data distribution. It takes noise </a:t>
            </a:r>
            <a:r>
              <a:rPr lang="en-US" sz="1800" b="1" i="1" dirty="0"/>
              <a:t>z</a:t>
            </a:r>
            <a:r>
              <a:rPr lang="en-US" sz="1800" dirty="0"/>
              <a:t> as input and generate synthetic samples.</a:t>
            </a:r>
          </a:p>
          <a:p>
            <a:pPr lvl="1"/>
            <a:r>
              <a:rPr lang="en-US" sz="1800" b="1" dirty="0">
                <a:solidFill>
                  <a:srgbClr val="0070C0"/>
                </a:solidFill>
              </a:rPr>
              <a:t>Discriminator Network (</a:t>
            </a:r>
            <a:r>
              <a:rPr lang="en-US" sz="1800" b="1" i="1" dirty="0">
                <a:solidFill>
                  <a:srgbClr val="0070C0"/>
                </a:solidFill>
              </a:rPr>
              <a:t>D</a:t>
            </a:r>
            <a:r>
              <a:rPr lang="en-US" sz="1800" b="1" dirty="0">
                <a:solidFill>
                  <a:srgbClr val="0070C0"/>
                </a:solidFill>
              </a:rPr>
              <a:t>)</a:t>
            </a:r>
          </a:p>
          <a:p>
            <a:pPr lvl="2"/>
            <a:r>
              <a:rPr lang="en-US" sz="1800" dirty="0"/>
              <a:t>Receive samples from both </a:t>
            </a:r>
            <a:r>
              <a:rPr lang="en-US" sz="1800" i="1" dirty="0"/>
              <a:t>G</a:t>
            </a:r>
            <a:r>
              <a:rPr lang="en-US" sz="1800" dirty="0"/>
              <a:t> and training data (but it is not told where the sample comes from) and predict whether it is a data sample or synthetic.</a:t>
            </a:r>
          </a:p>
          <a:p>
            <a:r>
              <a:rPr lang="en-US" sz="1800" i="1" dirty="0"/>
              <a:t>D</a:t>
            </a:r>
            <a:r>
              <a:rPr lang="en-US" sz="1800" dirty="0"/>
              <a:t> trained to make accurate predictions, and </a:t>
            </a:r>
            <a:r>
              <a:rPr lang="en-US" sz="1800" i="1" dirty="0"/>
              <a:t>G</a:t>
            </a:r>
            <a:r>
              <a:rPr lang="en-US" sz="1800" dirty="0"/>
              <a:t> is trained to output samples that fool the discriminator.</a:t>
            </a:r>
          </a:p>
        </p:txBody>
      </p:sp>
      <mc:AlternateContent xmlns:mc="http://schemas.openxmlformats.org/markup-compatibility/2006" xmlns:a14="http://schemas.microsoft.com/office/drawing/2010/main">
        <mc:Choice Requires="a14">
          <p:sp>
            <p:nvSpPr>
              <p:cNvPr id="4" name="Rounded Rectangle 3"/>
              <p:cNvSpPr/>
              <p:nvPr/>
            </p:nvSpPr>
            <p:spPr>
              <a:xfrm>
                <a:off x="8758239" y="5814902"/>
                <a:ext cx="2471738" cy="471487"/>
              </a:xfrm>
              <a:prstGeom prst="roundRect">
                <a:avLst>
                  <a:gd name="adj" fmla="val 7576"/>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solidFill>
                          <a:latin typeface="Cambria Math" charset="0"/>
                        </a:rPr>
                        <m:t>𝑧</m:t>
                      </m:r>
                    </m:oMath>
                  </m:oMathPara>
                </a14:m>
                <a:endParaRPr lang="en-US" dirty="0">
                  <a:solidFill>
                    <a:schemeClr val="tx1"/>
                  </a:solidFill>
                </a:endParaRPr>
              </a:p>
            </p:txBody>
          </p:sp>
        </mc:Choice>
        <mc:Fallback xmlns="">
          <p:sp>
            <p:nvSpPr>
              <p:cNvPr id="4" name="Rounded Rectangle 3"/>
              <p:cNvSpPr>
                <a:spLocks noRot="1" noChangeAspect="1" noMove="1" noResize="1" noEditPoints="1" noAdjustHandles="1" noChangeArrowheads="1" noChangeShapeType="1" noTextEdit="1"/>
              </p:cNvSpPr>
              <p:nvPr/>
            </p:nvSpPr>
            <p:spPr>
              <a:xfrm>
                <a:off x="8758239" y="5814902"/>
                <a:ext cx="2471738" cy="471487"/>
              </a:xfrm>
              <a:prstGeom prst="roundRect">
                <a:avLst>
                  <a:gd name="adj" fmla="val 7576"/>
                </a:avLst>
              </a:prstGeom>
              <a:blipFill>
                <a:blip r:embed="rId3"/>
                <a:stretch>
                  <a:fillRect/>
                </a:stretch>
              </a:blipFill>
              <a:ln>
                <a:solidFill>
                  <a:schemeClr val="tx1"/>
                </a:solidFill>
              </a:ln>
            </p:spPr>
            <p:txBody>
              <a:bodyPr/>
              <a:lstStyle/>
              <a:p>
                <a:r>
                  <a:rPr lang="en-US">
                    <a:noFill/>
                  </a:rPr>
                  <a:t> </a:t>
                </a:r>
              </a:p>
            </p:txBody>
          </p:sp>
        </mc:Fallback>
      </mc:AlternateContent>
      <p:sp>
        <p:nvSpPr>
          <p:cNvPr id="5" name="Rounded Rectangle 4"/>
          <p:cNvSpPr/>
          <p:nvPr/>
        </p:nvSpPr>
        <p:spPr>
          <a:xfrm>
            <a:off x="8758239" y="4931427"/>
            <a:ext cx="2471738" cy="532347"/>
          </a:xfrm>
          <a:prstGeom prst="roundRect">
            <a:avLst>
              <a:gd name="adj" fmla="val 3412"/>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Generator Network (</a:t>
            </a:r>
            <a:r>
              <a:rPr lang="en-US" i="1" dirty="0">
                <a:solidFill>
                  <a:schemeClr val="tx1"/>
                </a:solidFill>
              </a:rPr>
              <a:t>G</a:t>
            </a:r>
            <a:r>
              <a:rPr lang="en-US" dirty="0">
                <a:solidFill>
                  <a:schemeClr val="tx1"/>
                </a:solidFill>
              </a:rPr>
              <a:t>)</a:t>
            </a:r>
          </a:p>
        </p:txBody>
      </p:sp>
      <p:sp>
        <p:nvSpPr>
          <p:cNvPr id="6" name="TextBox 5"/>
          <p:cNvSpPr txBox="1"/>
          <p:nvPr/>
        </p:nvSpPr>
        <p:spPr>
          <a:xfrm>
            <a:off x="7019288" y="5896756"/>
            <a:ext cx="1725152" cy="307777"/>
          </a:xfrm>
          <a:prstGeom prst="rect">
            <a:avLst/>
          </a:prstGeom>
          <a:noFill/>
        </p:spPr>
        <p:txBody>
          <a:bodyPr wrap="none" rtlCol="0">
            <a:spAutoFit/>
          </a:bodyPr>
          <a:lstStyle/>
          <a:p>
            <a:r>
              <a:rPr lang="en-US" sz="1400" b="1" dirty="0"/>
              <a:t>Input:</a:t>
            </a:r>
            <a:r>
              <a:rPr lang="en-US" sz="1400" dirty="0"/>
              <a:t> Random Noise</a:t>
            </a:r>
          </a:p>
        </p:txBody>
      </p:sp>
      <p:cxnSp>
        <p:nvCxnSpPr>
          <p:cNvPr id="10" name="Straight Arrow Connector 9"/>
          <p:cNvCxnSpPr>
            <a:stCxn id="4" idx="0"/>
            <a:endCxn id="5" idx="2"/>
          </p:cNvCxnSpPr>
          <p:nvPr/>
        </p:nvCxnSpPr>
        <p:spPr>
          <a:xfrm flipV="1">
            <a:off x="9994108" y="5463774"/>
            <a:ext cx="0" cy="3511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cxnSpLocks/>
            <a:stCxn id="5" idx="0"/>
          </p:cNvCxnSpPr>
          <p:nvPr/>
        </p:nvCxnSpPr>
        <p:spPr>
          <a:xfrm flipV="1">
            <a:off x="9994108" y="4442117"/>
            <a:ext cx="0" cy="48931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7256578" y="4408207"/>
            <a:ext cx="1533112" cy="523220"/>
          </a:xfrm>
          <a:prstGeom prst="rect">
            <a:avLst/>
          </a:prstGeom>
          <a:noFill/>
        </p:spPr>
        <p:txBody>
          <a:bodyPr wrap="none" rtlCol="0">
            <a:spAutoFit/>
          </a:bodyPr>
          <a:lstStyle/>
          <a:p>
            <a:pPr algn="ctr"/>
            <a:r>
              <a:rPr lang="en-US" sz="1400" b="1" dirty="0"/>
              <a:t>Input: </a:t>
            </a:r>
            <a:r>
              <a:rPr lang="en-US" sz="1400" dirty="0"/>
              <a:t>Real Images</a:t>
            </a:r>
          </a:p>
          <a:p>
            <a:pPr algn="ctr"/>
            <a:r>
              <a:rPr lang="en-US" sz="1400" dirty="0"/>
              <a:t>(CelebA dataset)</a:t>
            </a:r>
          </a:p>
        </p:txBody>
      </p:sp>
      <p:sp>
        <p:nvSpPr>
          <p:cNvPr id="22" name="TextBox 21"/>
          <p:cNvSpPr txBox="1"/>
          <p:nvPr/>
        </p:nvSpPr>
        <p:spPr>
          <a:xfrm>
            <a:off x="10577266" y="3625536"/>
            <a:ext cx="1300356" cy="523220"/>
          </a:xfrm>
          <a:prstGeom prst="rect">
            <a:avLst/>
          </a:prstGeom>
          <a:noFill/>
        </p:spPr>
        <p:txBody>
          <a:bodyPr wrap="none" rtlCol="0">
            <a:spAutoFit/>
          </a:bodyPr>
          <a:lstStyle/>
          <a:p>
            <a:pPr algn="ctr"/>
            <a:r>
              <a:rPr lang="en-US" sz="1400" dirty="0"/>
              <a:t>Synthetic Faces</a:t>
            </a:r>
          </a:p>
          <a:p>
            <a:pPr algn="ctr"/>
            <a:r>
              <a:rPr lang="en-US" sz="1400" dirty="0"/>
              <a:t>(generated)</a:t>
            </a:r>
          </a:p>
        </p:txBody>
      </p:sp>
      <p:sp>
        <p:nvSpPr>
          <p:cNvPr id="23" name="Rounded Rectangle 22"/>
          <p:cNvSpPr/>
          <p:nvPr/>
        </p:nvSpPr>
        <p:spPr>
          <a:xfrm>
            <a:off x="7369355" y="2388857"/>
            <a:ext cx="3287337" cy="532347"/>
          </a:xfrm>
          <a:prstGeom prst="roundRect">
            <a:avLst>
              <a:gd name="adj" fmla="val 3412"/>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Discriminator Network (</a:t>
            </a:r>
            <a:r>
              <a:rPr lang="en-US" i="1" dirty="0">
                <a:solidFill>
                  <a:schemeClr val="tx1"/>
                </a:solidFill>
              </a:rPr>
              <a:t>D</a:t>
            </a:r>
            <a:r>
              <a:rPr lang="en-US" dirty="0">
                <a:solidFill>
                  <a:schemeClr val="tx1"/>
                </a:solidFill>
              </a:rPr>
              <a:t>)</a:t>
            </a:r>
          </a:p>
        </p:txBody>
      </p:sp>
      <p:cxnSp>
        <p:nvCxnSpPr>
          <p:cNvPr id="26" name="Straight Arrow Connector 25"/>
          <p:cNvCxnSpPr>
            <a:cxnSpLocks/>
            <a:endCxn id="23" idx="2"/>
          </p:cNvCxnSpPr>
          <p:nvPr/>
        </p:nvCxnSpPr>
        <p:spPr>
          <a:xfrm flipV="1">
            <a:off x="8038045" y="2921204"/>
            <a:ext cx="974979" cy="43391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cxnSpLocks/>
            <a:endCxn id="23" idx="2"/>
          </p:cNvCxnSpPr>
          <p:nvPr/>
        </p:nvCxnSpPr>
        <p:spPr>
          <a:xfrm flipH="1" flipV="1">
            <a:off x="9013024" y="2921204"/>
            <a:ext cx="981084" cy="43391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23" idx="0"/>
          </p:cNvCxnSpPr>
          <p:nvPr/>
        </p:nvCxnSpPr>
        <p:spPr>
          <a:xfrm flipV="1">
            <a:off x="9013024" y="2014418"/>
            <a:ext cx="0" cy="37443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100356" y="1462088"/>
            <a:ext cx="1848648" cy="553998"/>
          </a:xfrm>
          <a:prstGeom prst="rect">
            <a:avLst/>
          </a:prstGeom>
          <a:noFill/>
        </p:spPr>
        <p:txBody>
          <a:bodyPr wrap="none" rtlCol="0">
            <a:spAutoFit/>
          </a:bodyPr>
          <a:lstStyle/>
          <a:p>
            <a:pPr algn="ctr"/>
            <a:r>
              <a:rPr lang="en-US" sz="1600" b="1" dirty="0"/>
              <a:t>Output: </a:t>
            </a:r>
            <a:r>
              <a:rPr lang="en-US" sz="1600" dirty="0"/>
              <a:t>Scalar</a:t>
            </a:r>
          </a:p>
          <a:p>
            <a:pPr algn="ctr"/>
            <a:r>
              <a:rPr lang="en-US" sz="1400" dirty="0"/>
              <a:t>[Synthetic (0), Real (1)]</a:t>
            </a:r>
          </a:p>
        </p:txBody>
      </p:sp>
      <p:pic>
        <p:nvPicPr>
          <p:cNvPr id="8" name="Picture 7">
            <a:extLst>
              <a:ext uri="{FF2B5EF4-FFF2-40B4-BE49-F238E27FC236}">
                <a16:creationId xmlns:a16="http://schemas.microsoft.com/office/drawing/2014/main" id="{B9F42C91-5936-544A-BDC0-B14719520D0D}"/>
              </a:ext>
            </a:extLst>
          </p:cNvPr>
          <p:cNvPicPr>
            <a:picLocks noChangeAspect="1"/>
          </p:cNvPicPr>
          <p:nvPr/>
        </p:nvPicPr>
        <p:blipFill>
          <a:blip r:embed="rId4"/>
          <a:stretch>
            <a:fillRect/>
          </a:stretch>
        </p:blipFill>
        <p:spPr>
          <a:xfrm>
            <a:off x="7491319" y="3339576"/>
            <a:ext cx="1086442" cy="1068631"/>
          </a:xfrm>
          <a:prstGeom prst="rect">
            <a:avLst/>
          </a:prstGeom>
        </p:spPr>
      </p:pic>
      <p:pic>
        <p:nvPicPr>
          <p:cNvPr id="11" name="Picture 10">
            <a:extLst>
              <a:ext uri="{FF2B5EF4-FFF2-40B4-BE49-F238E27FC236}">
                <a16:creationId xmlns:a16="http://schemas.microsoft.com/office/drawing/2014/main" id="{8CE15143-839A-AD41-B5A1-80B52A5A4C04}"/>
              </a:ext>
            </a:extLst>
          </p:cNvPr>
          <p:cNvPicPr>
            <a:picLocks noChangeAspect="1"/>
          </p:cNvPicPr>
          <p:nvPr/>
        </p:nvPicPr>
        <p:blipFill>
          <a:blip r:embed="rId5"/>
          <a:stretch>
            <a:fillRect/>
          </a:stretch>
        </p:blipFill>
        <p:spPr>
          <a:xfrm>
            <a:off x="9476501" y="3355114"/>
            <a:ext cx="1023004" cy="1053093"/>
          </a:xfrm>
          <a:prstGeom prst="rect">
            <a:avLst/>
          </a:prstGeom>
        </p:spPr>
      </p:pic>
    </p:spTree>
    <p:extLst>
      <p:ext uri="{BB962C8B-B14F-4D97-AF65-F5344CB8AC3E}">
        <p14:creationId xmlns:p14="http://schemas.microsoft.com/office/powerpoint/2010/main" val="1360738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GAN Analogy: Counterfeit vs Police Game</a:t>
            </a:r>
          </a:p>
        </p:txBody>
      </p:sp>
      <p:sp>
        <p:nvSpPr>
          <p:cNvPr id="25" name="TextBox 24"/>
          <p:cNvSpPr txBox="1"/>
          <p:nvPr/>
        </p:nvSpPr>
        <p:spPr>
          <a:xfrm>
            <a:off x="838200" y="5749297"/>
            <a:ext cx="3078087" cy="338554"/>
          </a:xfrm>
          <a:prstGeom prst="rect">
            <a:avLst/>
          </a:prstGeom>
          <a:noFill/>
        </p:spPr>
        <p:txBody>
          <a:bodyPr wrap="none" rtlCol="0">
            <a:spAutoFit/>
          </a:bodyPr>
          <a:lstStyle/>
          <a:p>
            <a:r>
              <a:rPr lang="en-US" sz="1600" b="1" dirty="0"/>
              <a:t>Source</a:t>
            </a:r>
            <a:r>
              <a:rPr lang="en-US" sz="1600" dirty="0"/>
              <a:t>: NIPS 2016 Tutorial on GAN</a:t>
            </a:r>
          </a:p>
        </p:txBody>
      </p:sp>
      <p:grpSp>
        <p:nvGrpSpPr>
          <p:cNvPr id="179" name="Group 178">
            <a:extLst>
              <a:ext uri="{FF2B5EF4-FFF2-40B4-BE49-F238E27FC236}">
                <a16:creationId xmlns:a16="http://schemas.microsoft.com/office/drawing/2014/main" id="{4FEBA60E-B97F-EE41-86B0-F717AFB587B5}"/>
              </a:ext>
            </a:extLst>
          </p:cNvPr>
          <p:cNvGrpSpPr/>
          <p:nvPr/>
        </p:nvGrpSpPr>
        <p:grpSpPr>
          <a:xfrm>
            <a:off x="689369" y="1883685"/>
            <a:ext cx="10852898" cy="3702947"/>
            <a:chOff x="689369" y="1883685"/>
            <a:chExt cx="10852898" cy="3702947"/>
          </a:xfrm>
        </p:grpSpPr>
        <p:grpSp>
          <p:nvGrpSpPr>
            <p:cNvPr id="4" name="Group 3"/>
            <p:cNvGrpSpPr/>
            <p:nvPr/>
          </p:nvGrpSpPr>
          <p:grpSpPr>
            <a:xfrm>
              <a:off x="689369" y="2020474"/>
              <a:ext cx="3577831" cy="2141119"/>
              <a:chOff x="2451907" y="1967052"/>
              <a:chExt cx="7301694" cy="4264979"/>
            </a:xfrm>
          </p:grpSpPr>
          <p:sp>
            <p:nvSpPr>
              <p:cNvPr id="5" name="오른쪽 화살표 4"/>
              <p:cNvSpPr/>
              <p:nvPr/>
            </p:nvSpPr>
            <p:spPr>
              <a:xfrm>
                <a:off x="5523493" y="2617696"/>
                <a:ext cx="1045241" cy="462981"/>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6" name="Picture 6" descr="Chief Wiggum.png"/>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6621726" y="4239331"/>
                <a:ext cx="954952" cy="1445450"/>
              </a:xfrm>
              <a:prstGeom prst="rect">
                <a:avLst/>
              </a:prstGeom>
              <a:noFill/>
              <a:extLst>
                <a:ext uri="{909E8E84-426E-40DD-AFC4-6F175D3DCCD1}">
                  <a14:hiddenFill xmlns:a14="http://schemas.microsoft.com/office/drawing/2010/main">
                    <a:solidFill>
                      <a:srgbClr val="FFFFFF"/>
                    </a:solidFill>
                  </a14:hiddenFill>
                </a:ext>
              </a:extLst>
            </p:spPr>
          </p:pic>
          <p:sp>
            <p:nvSpPr>
              <p:cNvPr id="7" name="오른쪽 화살표 6"/>
              <p:cNvSpPr/>
              <p:nvPr/>
            </p:nvSpPr>
            <p:spPr>
              <a:xfrm>
                <a:off x="5558689" y="4708522"/>
                <a:ext cx="1045241" cy="462981"/>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 name="TextBox 7"/>
              <p:cNvSpPr txBox="1"/>
              <p:nvPr/>
            </p:nvSpPr>
            <p:spPr>
              <a:xfrm>
                <a:off x="7659024" y="3950545"/>
                <a:ext cx="1256457" cy="674379"/>
              </a:xfrm>
              <a:prstGeom prst="rect">
                <a:avLst/>
              </a:prstGeom>
              <a:noFill/>
              <a:ln>
                <a:solidFill>
                  <a:schemeClr val="tx1"/>
                </a:solidFill>
              </a:ln>
            </p:spPr>
            <p:txBody>
              <a:bodyPr wrap="square" rtlCol="0">
                <a:spAutoFit/>
              </a:bodyPr>
              <a:lstStyle/>
              <a:p>
                <a:pPr algn="ctr"/>
                <a:r>
                  <a:rPr lang="en-US" altLang="ko-KR" sz="800" b="1" dirty="0">
                    <a:solidFill>
                      <a:srgbClr val="FF0000"/>
                    </a:solidFill>
                  </a:rPr>
                  <a:t>IT’S FAKE MONEY!</a:t>
                </a:r>
                <a:endParaRPr lang="ko-KR" altLang="en-US" sz="800" b="1" dirty="0">
                  <a:solidFill>
                    <a:srgbClr val="FF0000"/>
                  </a:solidFill>
                </a:endParaRPr>
              </a:p>
            </p:txBody>
          </p:sp>
          <p:sp>
            <p:nvSpPr>
              <p:cNvPr id="9" name="TextBox 8"/>
              <p:cNvSpPr txBox="1"/>
              <p:nvPr/>
            </p:nvSpPr>
            <p:spPr>
              <a:xfrm>
                <a:off x="7655395" y="5300712"/>
                <a:ext cx="1256457" cy="613073"/>
              </a:xfrm>
              <a:prstGeom prst="rect">
                <a:avLst/>
              </a:prstGeom>
              <a:noFill/>
              <a:ln>
                <a:solidFill>
                  <a:schemeClr val="tx1"/>
                </a:solidFill>
              </a:ln>
            </p:spPr>
            <p:txBody>
              <a:bodyPr wrap="square" rtlCol="0">
                <a:spAutoFit/>
              </a:bodyPr>
              <a:lstStyle/>
              <a:p>
                <a:pPr algn="ctr"/>
                <a:r>
                  <a:rPr lang="en-US" altLang="ko-KR" sz="700" b="1" dirty="0">
                    <a:solidFill>
                      <a:srgbClr val="00B0F0"/>
                    </a:solidFill>
                  </a:rPr>
                  <a:t>IT’S REAL MONEY!</a:t>
                </a:r>
                <a:endParaRPr lang="ko-KR" altLang="en-US" sz="700" b="1" dirty="0">
                  <a:solidFill>
                    <a:srgbClr val="00B0F0"/>
                  </a:solidFill>
                </a:endParaRPr>
              </a:p>
            </p:txBody>
          </p:sp>
          <p:cxnSp>
            <p:nvCxnSpPr>
              <p:cNvPr id="10" name="직선 화살표 연결선 9"/>
              <p:cNvCxnSpPr>
                <a:stCxn id="6" idx="3"/>
              </p:cNvCxnSpPr>
              <p:nvPr/>
            </p:nvCxnSpPr>
            <p:spPr>
              <a:xfrm flipV="1">
                <a:off x="7576679" y="4518489"/>
                <a:ext cx="520504" cy="44356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직선 화살표 연결선 10"/>
              <p:cNvCxnSpPr>
                <a:stCxn id="6" idx="3"/>
              </p:cNvCxnSpPr>
              <p:nvPr/>
            </p:nvCxnSpPr>
            <p:spPr>
              <a:xfrm>
                <a:off x="7576679" y="4962056"/>
                <a:ext cx="520504" cy="4504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모서리가 둥근 직사각형 11"/>
              <p:cNvSpPr/>
              <p:nvPr/>
            </p:nvSpPr>
            <p:spPr>
              <a:xfrm>
                <a:off x="2822250" y="1967052"/>
                <a:ext cx="6616238" cy="175351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3" name="모서리가 둥근 직사각형 12"/>
              <p:cNvSpPr/>
              <p:nvPr/>
            </p:nvSpPr>
            <p:spPr>
              <a:xfrm>
                <a:off x="2822250" y="3816522"/>
                <a:ext cx="6616238" cy="241550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4" name="오른쪽으로 구부러진 화살표 13"/>
              <p:cNvSpPr/>
              <p:nvPr/>
            </p:nvSpPr>
            <p:spPr>
              <a:xfrm>
                <a:off x="2451907" y="2661913"/>
                <a:ext cx="763121" cy="2460984"/>
              </a:xfrm>
              <a:prstGeom prst="curved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15" name="오른쪽으로 구부러진 화살표 14"/>
              <p:cNvSpPr/>
              <p:nvPr/>
            </p:nvSpPr>
            <p:spPr>
              <a:xfrm rot="10800000">
                <a:off x="8990480" y="2630286"/>
                <a:ext cx="763121" cy="2460984"/>
              </a:xfrm>
              <a:prstGeom prst="curved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pic>
            <p:nvPicPr>
              <p:cNvPr id="16" name="Picture 2" descr="http://www.dailyclipart.net/wp-content/uploads/medium/clipart0275.jpg"/>
              <p:cNvPicPr>
                <a:picLocks noChangeAspect="1" noChangeArrowheads="1"/>
              </p:cNvPicPr>
              <p:nvPr/>
            </p:nvPicPr>
            <p:blipFill>
              <a:blip r:embed="rId3" cstate="email">
                <a:extLst>
                  <a:ext uri="{BEBA8EAE-BF5A-486C-A8C5-ECC9F3942E4B}">
                    <a14:imgProps xmlns:a14="http://schemas.microsoft.com/office/drawing/2010/main">
                      <a14:imgLayer r:embed="rId4">
                        <a14:imgEffect>
                          <a14:backgroundRemoval t="2073" b="98964" l="0" r="100000"/>
                        </a14:imgEffect>
                      </a14:imgLayer>
                    </a14:imgProps>
                  </a:ext>
                  <a:ext uri="{28A0092B-C50C-407E-A947-70E740481C1C}">
                    <a14:useLocalDpi xmlns:a14="http://schemas.microsoft.com/office/drawing/2010/main"/>
                  </a:ext>
                </a:extLst>
              </a:blip>
              <a:srcRect/>
              <a:stretch>
                <a:fillRect/>
              </a:stretch>
            </p:blipFill>
            <p:spPr bwMode="auto">
              <a:xfrm>
                <a:off x="3384443" y="4865839"/>
                <a:ext cx="1131700" cy="64240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http://www.dailyclipart.net/wp-content/uploads/medium/clipart0275.jpg"/>
              <p:cNvPicPr>
                <a:picLocks noChangeAspect="1" noChangeArrowheads="1"/>
              </p:cNvPicPr>
              <p:nvPr/>
            </p:nvPicPr>
            <p:blipFill>
              <a:blip r:embed="rId5" cstate="email">
                <a:extLst>
                  <a:ext uri="{BEBA8EAE-BF5A-486C-A8C5-ECC9F3942E4B}">
                    <a14:imgProps xmlns:a14="http://schemas.microsoft.com/office/drawing/2010/main">
                      <a14:imgLayer r:embed="rId4">
                        <a14:imgEffect>
                          <a14:backgroundRemoval t="2073" b="98964" l="0" r="100000"/>
                        </a14:imgEffect>
                        <a14:imgEffect>
                          <a14:colorTemperature colorTemp="4700"/>
                        </a14:imgEffect>
                        <a14:imgEffect>
                          <a14:saturation sat="400000"/>
                        </a14:imgEffect>
                      </a14:imgLayer>
                    </a14:imgProps>
                  </a:ext>
                  <a:ext uri="{28A0092B-C50C-407E-A947-70E740481C1C}">
                    <a14:useLocalDpi xmlns:a14="http://schemas.microsoft.com/office/drawing/2010/main"/>
                  </a:ext>
                </a:extLst>
              </a:blip>
              <a:srcRect/>
              <a:stretch>
                <a:fillRect/>
              </a:stretch>
            </p:blipFill>
            <p:spPr bwMode="auto">
              <a:xfrm>
                <a:off x="7089546" y="2496629"/>
                <a:ext cx="1131700" cy="642406"/>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www.dailyclipart.net/wp-content/uploads/medium/clipart0275.jpg"/>
              <p:cNvPicPr>
                <a:picLocks noChangeAspect="1" noChangeArrowheads="1"/>
              </p:cNvPicPr>
              <p:nvPr/>
            </p:nvPicPr>
            <p:blipFill>
              <a:blip r:embed="rId5" cstate="email">
                <a:extLst>
                  <a:ext uri="{BEBA8EAE-BF5A-486C-A8C5-ECC9F3942E4B}">
                    <a14:imgProps xmlns:a14="http://schemas.microsoft.com/office/drawing/2010/main">
                      <a14:imgLayer r:embed="rId4">
                        <a14:imgEffect>
                          <a14:backgroundRemoval t="2073" b="98964" l="0" r="100000"/>
                        </a14:imgEffect>
                        <a14:imgEffect>
                          <a14:colorTemperature colorTemp="4700"/>
                        </a14:imgEffect>
                        <a14:imgEffect>
                          <a14:saturation sat="400000"/>
                        </a14:imgEffect>
                      </a14:imgLayer>
                    </a14:imgProps>
                  </a:ext>
                  <a:ext uri="{28A0092B-C50C-407E-A947-70E740481C1C}">
                    <a14:useLocalDpi xmlns:a14="http://schemas.microsoft.com/office/drawing/2010/main"/>
                  </a:ext>
                </a:extLst>
              </a:blip>
              <a:srcRect/>
              <a:stretch>
                <a:fillRect/>
              </a:stretch>
            </p:blipFill>
            <p:spPr bwMode="auto">
              <a:xfrm>
                <a:off x="4283829" y="5091270"/>
                <a:ext cx="1131700" cy="642406"/>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www.dailyclipart.net/wp-content/uploads/medium/clipart0275.jpg"/>
              <p:cNvPicPr>
                <a:picLocks noChangeAspect="1" noChangeArrowheads="1"/>
              </p:cNvPicPr>
              <p:nvPr/>
            </p:nvPicPr>
            <p:blipFill>
              <a:blip r:embed="rId3" cstate="email">
                <a:extLst>
                  <a:ext uri="{BEBA8EAE-BF5A-486C-A8C5-ECC9F3942E4B}">
                    <a14:imgProps xmlns:a14="http://schemas.microsoft.com/office/drawing/2010/main">
                      <a14:imgLayer r:embed="rId4">
                        <a14:imgEffect>
                          <a14:backgroundRemoval t="2073" b="98964" l="0" r="100000"/>
                        </a14:imgEffect>
                      </a14:imgLayer>
                    </a14:imgProps>
                  </a:ext>
                  <a:ext uri="{28A0092B-C50C-407E-A947-70E740481C1C}">
                    <a14:useLocalDpi xmlns:a14="http://schemas.microsoft.com/office/drawing/2010/main"/>
                  </a:ext>
                </a:extLst>
              </a:blip>
              <a:srcRect/>
              <a:stretch>
                <a:fillRect/>
              </a:stretch>
            </p:blipFill>
            <p:spPr bwMode="auto">
              <a:xfrm>
                <a:off x="3413029" y="4478047"/>
                <a:ext cx="1131700" cy="642406"/>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http://www.dailyclipart.net/wp-content/uploads/medium/clipart0275.jpg"/>
              <p:cNvPicPr>
                <a:picLocks noChangeAspect="1" noChangeArrowheads="1"/>
              </p:cNvPicPr>
              <p:nvPr/>
            </p:nvPicPr>
            <p:blipFill>
              <a:blip r:embed="rId3" cstate="email">
                <a:extLst>
                  <a:ext uri="{BEBA8EAE-BF5A-486C-A8C5-ECC9F3942E4B}">
                    <a14:imgProps xmlns:a14="http://schemas.microsoft.com/office/drawing/2010/main">
                      <a14:imgLayer r:embed="rId4">
                        <a14:imgEffect>
                          <a14:backgroundRemoval t="2073" b="98964" l="0" r="100000"/>
                        </a14:imgEffect>
                      </a14:imgLayer>
                    </a14:imgProps>
                  </a:ext>
                  <a:ext uri="{28A0092B-C50C-407E-A947-70E740481C1C}">
                    <a14:useLocalDpi xmlns:a14="http://schemas.microsoft.com/office/drawing/2010/main"/>
                  </a:ext>
                </a:extLst>
              </a:blip>
              <a:srcRect/>
              <a:stretch>
                <a:fillRect/>
              </a:stretch>
            </p:blipFill>
            <p:spPr bwMode="auto">
              <a:xfrm>
                <a:off x="4315308" y="4720665"/>
                <a:ext cx="1131700" cy="642406"/>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www.dailyclipart.net/wp-content/uploads/medium/clipart0275.jpg"/>
              <p:cNvPicPr>
                <a:picLocks noChangeAspect="1" noChangeArrowheads="1"/>
              </p:cNvPicPr>
              <p:nvPr/>
            </p:nvPicPr>
            <p:blipFill>
              <a:blip r:embed="rId3" cstate="email">
                <a:extLst>
                  <a:ext uri="{BEBA8EAE-BF5A-486C-A8C5-ECC9F3942E4B}">
                    <a14:imgProps xmlns:a14="http://schemas.microsoft.com/office/drawing/2010/main">
                      <a14:imgLayer r:embed="rId4">
                        <a14:imgEffect>
                          <a14:backgroundRemoval t="2073" b="98964" l="0" r="100000"/>
                        </a14:imgEffect>
                      </a14:imgLayer>
                    </a14:imgProps>
                  </a:ext>
                  <a:ext uri="{28A0092B-C50C-407E-A947-70E740481C1C}">
                    <a14:useLocalDpi xmlns:a14="http://schemas.microsoft.com/office/drawing/2010/main"/>
                  </a:ext>
                </a:extLst>
              </a:blip>
              <a:srcRect/>
              <a:stretch>
                <a:fillRect/>
              </a:stretch>
            </p:blipFill>
            <p:spPr bwMode="auto">
              <a:xfrm>
                <a:off x="4360540" y="4411968"/>
                <a:ext cx="1131700" cy="642406"/>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http://www.dailyclipart.net/wp-content/uploads/medium/clipart0275.jpg"/>
              <p:cNvPicPr>
                <a:picLocks noChangeAspect="1" noChangeArrowheads="1"/>
              </p:cNvPicPr>
              <p:nvPr/>
            </p:nvPicPr>
            <p:blipFill>
              <a:blip r:embed="rId5" cstate="email">
                <a:extLst>
                  <a:ext uri="{BEBA8EAE-BF5A-486C-A8C5-ECC9F3942E4B}">
                    <a14:imgProps xmlns:a14="http://schemas.microsoft.com/office/drawing/2010/main">
                      <a14:imgLayer r:embed="rId4">
                        <a14:imgEffect>
                          <a14:backgroundRemoval t="2073" b="98964" l="0" r="100000"/>
                        </a14:imgEffect>
                        <a14:imgEffect>
                          <a14:colorTemperature colorTemp="4700"/>
                        </a14:imgEffect>
                        <a14:imgEffect>
                          <a14:saturation sat="400000"/>
                        </a14:imgEffect>
                      </a14:imgLayer>
                    </a14:imgProps>
                  </a:ext>
                  <a:ext uri="{28A0092B-C50C-407E-A947-70E740481C1C}">
                    <a14:useLocalDpi xmlns:a14="http://schemas.microsoft.com/office/drawing/2010/main"/>
                  </a:ext>
                </a:extLst>
              </a:blip>
              <a:srcRect/>
              <a:stretch>
                <a:fillRect/>
              </a:stretch>
            </p:blipFill>
            <p:spPr bwMode="auto">
              <a:xfrm>
                <a:off x="3468868" y="4135872"/>
                <a:ext cx="1131700" cy="64240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8" descr="https://s-media-cache-ak0.pinimg.com/236x/2e/1d/56/2e1d560a1e40ba83f0e5958719a63df7.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3305410" y="2274411"/>
                <a:ext cx="1138978" cy="1138979"/>
              </a:xfrm>
              <a:prstGeom prst="rect">
                <a:avLst/>
              </a:prstGeom>
              <a:noFill/>
              <a:extLst>
                <a:ext uri="{909E8E84-426E-40DD-AFC4-6F175D3DCCD1}">
                  <a14:hiddenFill xmlns:a14="http://schemas.microsoft.com/office/drawing/2010/main">
                    <a:solidFill>
                      <a:srgbClr val="FFFFFF"/>
                    </a:solidFill>
                  </a14:hiddenFill>
                </a:ext>
              </a:extLst>
            </p:spPr>
          </p:pic>
          <p:pic>
            <p:nvPicPr>
              <p:cNvPr id="24" name="그림 2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38301" y="2193856"/>
                <a:ext cx="1100019" cy="1130158"/>
              </a:xfrm>
              <a:prstGeom prst="rect">
                <a:avLst/>
              </a:prstGeom>
            </p:spPr>
          </p:pic>
        </p:grpSp>
        <p:grpSp>
          <p:nvGrpSpPr>
            <p:cNvPr id="26" name="Group 25"/>
            <p:cNvGrpSpPr/>
            <p:nvPr/>
          </p:nvGrpSpPr>
          <p:grpSpPr>
            <a:xfrm>
              <a:off x="4688406" y="1883685"/>
              <a:ext cx="6853861" cy="3702947"/>
              <a:chOff x="1733547" y="1422036"/>
              <a:chExt cx="8917828" cy="5199105"/>
            </a:xfrm>
          </p:grpSpPr>
          <p:sp>
            <p:nvSpPr>
              <p:cNvPr id="27" name="모서리가 둥근 직사각형 4"/>
              <p:cNvSpPr/>
              <p:nvPr/>
            </p:nvSpPr>
            <p:spPr>
              <a:xfrm>
                <a:off x="2789672" y="3694474"/>
                <a:ext cx="2118947" cy="4572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8" name="타원 5"/>
              <p:cNvSpPr/>
              <p:nvPr/>
            </p:nvSpPr>
            <p:spPr>
              <a:xfrm>
                <a:off x="2877596" y="3799983"/>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9" name="타원 6"/>
              <p:cNvSpPr/>
              <p:nvPr/>
            </p:nvSpPr>
            <p:spPr>
              <a:xfrm>
                <a:off x="3220496" y="3799983"/>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0" name="타원 7"/>
              <p:cNvSpPr/>
              <p:nvPr/>
            </p:nvSpPr>
            <p:spPr>
              <a:xfrm>
                <a:off x="4249196" y="3799983"/>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1" name="타원 8"/>
              <p:cNvSpPr/>
              <p:nvPr/>
            </p:nvSpPr>
            <p:spPr>
              <a:xfrm>
                <a:off x="4592096" y="3799983"/>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2" name="모서리가 둥근 직사각형 9"/>
              <p:cNvSpPr/>
              <p:nvPr/>
            </p:nvSpPr>
            <p:spPr>
              <a:xfrm>
                <a:off x="2789672" y="3061428"/>
                <a:ext cx="2118947" cy="4572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3" name="타원 10"/>
              <p:cNvSpPr/>
              <p:nvPr/>
            </p:nvSpPr>
            <p:spPr>
              <a:xfrm>
                <a:off x="2877596" y="3166937"/>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4" name="타원 11"/>
              <p:cNvSpPr/>
              <p:nvPr/>
            </p:nvSpPr>
            <p:spPr>
              <a:xfrm>
                <a:off x="3220496" y="3166937"/>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5" name="타원 12"/>
              <p:cNvSpPr/>
              <p:nvPr/>
            </p:nvSpPr>
            <p:spPr>
              <a:xfrm>
                <a:off x="4249196" y="3166937"/>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6" name="타원 13"/>
              <p:cNvSpPr/>
              <p:nvPr/>
            </p:nvSpPr>
            <p:spPr>
              <a:xfrm>
                <a:off x="4592096" y="3166937"/>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7" name="모서리가 둥근 직사각형 14"/>
              <p:cNvSpPr/>
              <p:nvPr/>
            </p:nvSpPr>
            <p:spPr>
              <a:xfrm>
                <a:off x="2789672" y="4324668"/>
                <a:ext cx="2118947" cy="4572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타원 15"/>
              <p:cNvSpPr/>
              <p:nvPr/>
            </p:nvSpPr>
            <p:spPr>
              <a:xfrm>
                <a:off x="2877596" y="4430177"/>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9" name="타원 16"/>
              <p:cNvSpPr/>
              <p:nvPr/>
            </p:nvSpPr>
            <p:spPr>
              <a:xfrm>
                <a:off x="3220496" y="4430177"/>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0" name="타원 17"/>
              <p:cNvSpPr/>
              <p:nvPr/>
            </p:nvSpPr>
            <p:spPr>
              <a:xfrm>
                <a:off x="4249196" y="4430177"/>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1" name="타원 18"/>
              <p:cNvSpPr/>
              <p:nvPr/>
            </p:nvSpPr>
            <p:spPr>
              <a:xfrm>
                <a:off x="4592096" y="4430177"/>
                <a:ext cx="254977" cy="254977"/>
              </a:xfrm>
              <a:prstGeom prst="ellipse">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cxnSp>
            <p:nvCxnSpPr>
              <p:cNvPr id="42" name="직선 화살표 연결선 19"/>
              <p:cNvCxnSpPr>
                <a:stCxn id="42" idx="0"/>
                <a:endCxn id="32" idx="4"/>
              </p:cNvCxnSpPr>
              <p:nvPr/>
            </p:nvCxnSpPr>
            <p:spPr>
              <a:xfrm flipV="1">
                <a:off x="3005084" y="4054960"/>
                <a:ext cx="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직선 화살표 연결선 20"/>
              <p:cNvCxnSpPr>
                <a:stCxn id="42" idx="0"/>
                <a:endCxn id="33" idx="4"/>
              </p:cNvCxnSpPr>
              <p:nvPr/>
            </p:nvCxnSpPr>
            <p:spPr>
              <a:xfrm flipV="1">
                <a:off x="3005084" y="4054960"/>
                <a:ext cx="3429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직선 화살표 연결선 21"/>
              <p:cNvCxnSpPr>
                <a:stCxn id="42" idx="0"/>
                <a:endCxn id="34" idx="4"/>
              </p:cNvCxnSpPr>
              <p:nvPr/>
            </p:nvCxnSpPr>
            <p:spPr>
              <a:xfrm flipV="1">
                <a:off x="3005084" y="4054960"/>
                <a:ext cx="13716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직선 화살표 연결선 22"/>
              <p:cNvCxnSpPr>
                <a:stCxn id="42" idx="0"/>
                <a:endCxn id="35" idx="4"/>
              </p:cNvCxnSpPr>
              <p:nvPr/>
            </p:nvCxnSpPr>
            <p:spPr>
              <a:xfrm flipV="1">
                <a:off x="3005084" y="4054960"/>
                <a:ext cx="17145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직선 화살표 연결선 23"/>
              <p:cNvCxnSpPr>
                <a:stCxn id="43" idx="0"/>
                <a:endCxn id="32" idx="4"/>
              </p:cNvCxnSpPr>
              <p:nvPr/>
            </p:nvCxnSpPr>
            <p:spPr>
              <a:xfrm flipH="1" flipV="1">
                <a:off x="3005084" y="4054960"/>
                <a:ext cx="3429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직선 화살표 연결선 24"/>
              <p:cNvCxnSpPr>
                <a:stCxn id="43" idx="0"/>
                <a:endCxn id="33" idx="4"/>
              </p:cNvCxnSpPr>
              <p:nvPr/>
            </p:nvCxnSpPr>
            <p:spPr>
              <a:xfrm flipV="1">
                <a:off x="3347984" y="4054960"/>
                <a:ext cx="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직선 화살표 연결선 25"/>
              <p:cNvCxnSpPr>
                <a:stCxn id="43" idx="0"/>
                <a:endCxn id="34" idx="4"/>
              </p:cNvCxnSpPr>
              <p:nvPr/>
            </p:nvCxnSpPr>
            <p:spPr>
              <a:xfrm flipV="1">
                <a:off x="3347984" y="4054960"/>
                <a:ext cx="10287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직선 화살표 연결선 26"/>
              <p:cNvCxnSpPr>
                <a:stCxn id="43" idx="0"/>
                <a:endCxn id="35" idx="4"/>
              </p:cNvCxnSpPr>
              <p:nvPr/>
            </p:nvCxnSpPr>
            <p:spPr>
              <a:xfrm flipV="1">
                <a:off x="3347984" y="4054960"/>
                <a:ext cx="13716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직선 화살표 연결선 27"/>
              <p:cNvCxnSpPr>
                <a:stCxn id="44" idx="0"/>
                <a:endCxn id="32" idx="4"/>
              </p:cNvCxnSpPr>
              <p:nvPr/>
            </p:nvCxnSpPr>
            <p:spPr>
              <a:xfrm flipH="1" flipV="1">
                <a:off x="3005084" y="4054960"/>
                <a:ext cx="13716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직선 화살표 연결선 28"/>
              <p:cNvCxnSpPr>
                <a:stCxn id="44" idx="0"/>
                <a:endCxn id="33" idx="4"/>
              </p:cNvCxnSpPr>
              <p:nvPr/>
            </p:nvCxnSpPr>
            <p:spPr>
              <a:xfrm flipH="1" flipV="1">
                <a:off x="3347984" y="4054960"/>
                <a:ext cx="10287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직선 화살표 연결선 29"/>
              <p:cNvCxnSpPr>
                <a:stCxn id="44" idx="0"/>
                <a:endCxn id="34" idx="4"/>
              </p:cNvCxnSpPr>
              <p:nvPr/>
            </p:nvCxnSpPr>
            <p:spPr>
              <a:xfrm flipV="1">
                <a:off x="4376684" y="4054960"/>
                <a:ext cx="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직선 화살표 연결선 30"/>
              <p:cNvCxnSpPr>
                <a:stCxn id="44" idx="0"/>
                <a:endCxn id="35" idx="4"/>
              </p:cNvCxnSpPr>
              <p:nvPr/>
            </p:nvCxnSpPr>
            <p:spPr>
              <a:xfrm flipV="1">
                <a:off x="4376684" y="4054960"/>
                <a:ext cx="3429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직선 화살표 연결선 31"/>
              <p:cNvCxnSpPr>
                <a:stCxn id="45" idx="0"/>
                <a:endCxn id="32" idx="4"/>
              </p:cNvCxnSpPr>
              <p:nvPr/>
            </p:nvCxnSpPr>
            <p:spPr>
              <a:xfrm flipH="1" flipV="1">
                <a:off x="3005084" y="4054960"/>
                <a:ext cx="17145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직선 화살표 연결선 32"/>
              <p:cNvCxnSpPr>
                <a:stCxn id="45" idx="0"/>
                <a:endCxn id="33" idx="4"/>
              </p:cNvCxnSpPr>
              <p:nvPr/>
            </p:nvCxnSpPr>
            <p:spPr>
              <a:xfrm flipH="1" flipV="1">
                <a:off x="3347984" y="4054960"/>
                <a:ext cx="13716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직선 화살표 연결선 33"/>
              <p:cNvCxnSpPr>
                <a:stCxn id="45" idx="0"/>
                <a:endCxn id="34" idx="4"/>
              </p:cNvCxnSpPr>
              <p:nvPr/>
            </p:nvCxnSpPr>
            <p:spPr>
              <a:xfrm flipH="1" flipV="1">
                <a:off x="4376684" y="4054960"/>
                <a:ext cx="3429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직선 화살표 연결선 34"/>
              <p:cNvCxnSpPr>
                <a:stCxn id="45" idx="0"/>
                <a:endCxn id="35" idx="4"/>
              </p:cNvCxnSpPr>
              <p:nvPr/>
            </p:nvCxnSpPr>
            <p:spPr>
              <a:xfrm flipV="1">
                <a:off x="4719584" y="4054960"/>
                <a:ext cx="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3576585" y="3619828"/>
                <a:ext cx="519113" cy="461665"/>
              </a:xfrm>
              <a:prstGeom prst="rect">
                <a:avLst/>
              </a:prstGeom>
              <a:noFill/>
              <a:ln>
                <a:noFill/>
              </a:ln>
            </p:spPr>
            <p:txBody>
              <a:bodyPr wrap="square" rtlCol="0">
                <a:spAutoFit/>
              </a:bodyPr>
              <a:lstStyle/>
              <a:p>
                <a:pPr algn="ctr"/>
                <a:r>
                  <a:rPr lang="en-US" altLang="ko-KR" sz="2400" dirty="0"/>
                  <a:t>…</a:t>
                </a:r>
                <a:endParaRPr lang="ko-KR" altLang="en-US" sz="2400" dirty="0"/>
              </a:p>
            </p:txBody>
          </p:sp>
          <p:sp>
            <p:nvSpPr>
              <p:cNvPr id="59" name="TextBox 58"/>
              <p:cNvSpPr txBox="1"/>
              <p:nvPr/>
            </p:nvSpPr>
            <p:spPr>
              <a:xfrm>
                <a:off x="3576585" y="2977833"/>
                <a:ext cx="519113" cy="461665"/>
              </a:xfrm>
              <a:prstGeom prst="rect">
                <a:avLst/>
              </a:prstGeom>
              <a:noFill/>
              <a:ln>
                <a:noFill/>
              </a:ln>
            </p:spPr>
            <p:txBody>
              <a:bodyPr wrap="square" rtlCol="0">
                <a:spAutoFit/>
              </a:bodyPr>
              <a:lstStyle/>
              <a:p>
                <a:pPr algn="ctr"/>
                <a:r>
                  <a:rPr lang="en-US" altLang="ko-KR" sz="2400" dirty="0"/>
                  <a:t>…</a:t>
                </a:r>
                <a:endParaRPr lang="ko-KR" altLang="en-US" sz="2400" dirty="0"/>
              </a:p>
            </p:txBody>
          </p:sp>
          <p:sp>
            <p:nvSpPr>
              <p:cNvPr id="60" name="TextBox 59"/>
              <p:cNvSpPr txBox="1"/>
              <p:nvPr/>
            </p:nvSpPr>
            <p:spPr>
              <a:xfrm>
                <a:off x="3576585" y="4252585"/>
                <a:ext cx="519113" cy="461665"/>
              </a:xfrm>
              <a:prstGeom prst="rect">
                <a:avLst/>
              </a:prstGeom>
              <a:noFill/>
              <a:ln>
                <a:noFill/>
              </a:ln>
            </p:spPr>
            <p:txBody>
              <a:bodyPr wrap="square" rtlCol="0">
                <a:spAutoFit/>
              </a:bodyPr>
              <a:lstStyle/>
              <a:p>
                <a:pPr algn="ctr"/>
                <a:r>
                  <a:rPr lang="en-US" altLang="ko-KR" sz="2400" dirty="0"/>
                  <a:t>…</a:t>
                </a:r>
                <a:endParaRPr lang="ko-KR" altLang="en-US" sz="2400" dirty="0"/>
              </a:p>
            </p:txBody>
          </p:sp>
          <p:cxnSp>
            <p:nvCxnSpPr>
              <p:cNvPr id="61" name="직선 화살표 연결선 38"/>
              <p:cNvCxnSpPr>
                <a:endCxn id="37" idx="4"/>
              </p:cNvCxnSpPr>
              <p:nvPr/>
            </p:nvCxnSpPr>
            <p:spPr>
              <a:xfrm flipV="1">
                <a:off x="3005084" y="3421913"/>
                <a:ext cx="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직선 화살표 연결선 39"/>
              <p:cNvCxnSpPr>
                <a:endCxn id="38" idx="4"/>
              </p:cNvCxnSpPr>
              <p:nvPr/>
            </p:nvCxnSpPr>
            <p:spPr>
              <a:xfrm flipV="1">
                <a:off x="3005084" y="3421913"/>
                <a:ext cx="3429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직선 화살표 연결선 40"/>
              <p:cNvCxnSpPr>
                <a:stCxn id="32" idx="0"/>
                <a:endCxn id="39" idx="4"/>
              </p:cNvCxnSpPr>
              <p:nvPr/>
            </p:nvCxnSpPr>
            <p:spPr>
              <a:xfrm flipV="1">
                <a:off x="3005084" y="3421914"/>
                <a:ext cx="1371600" cy="3780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직선 화살표 연결선 41"/>
              <p:cNvCxnSpPr>
                <a:endCxn id="40" idx="4"/>
              </p:cNvCxnSpPr>
              <p:nvPr/>
            </p:nvCxnSpPr>
            <p:spPr>
              <a:xfrm flipV="1">
                <a:off x="3005084" y="3421913"/>
                <a:ext cx="17145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직선 화살표 연결선 42"/>
              <p:cNvCxnSpPr>
                <a:endCxn id="37" idx="4"/>
              </p:cNvCxnSpPr>
              <p:nvPr/>
            </p:nvCxnSpPr>
            <p:spPr>
              <a:xfrm flipH="1" flipV="1">
                <a:off x="3005084" y="3421913"/>
                <a:ext cx="3429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직선 화살표 연결선 43"/>
              <p:cNvCxnSpPr>
                <a:endCxn id="38" idx="4"/>
              </p:cNvCxnSpPr>
              <p:nvPr/>
            </p:nvCxnSpPr>
            <p:spPr>
              <a:xfrm flipV="1">
                <a:off x="3347984" y="3421913"/>
                <a:ext cx="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직선 화살표 연결선 44"/>
              <p:cNvCxnSpPr>
                <a:stCxn id="33" idx="0"/>
                <a:endCxn id="39" idx="4"/>
              </p:cNvCxnSpPr>
              <p:nvPr/>
            </p:nvCxnSpPr>
            <p:spPr>
              <a:xfrm flipV="1">
                <a:off x="3347984" y="3421914"/>
                <a:ext cx="1028700" cy="3780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직선 화살표 연결선 45"/>
              <p:cNvCxnSpPr>
                <a:endCxn id="40" idx="4"/>
              </p:cNvCxnSpPr>
              <p:nvPr/>
            </p:nvCxnSpPr>
            <p:spPr>
              <a:xfrm flipV="1">
                <a:off x="3347984" y="3421913"/>
                <a:ext cx="13716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직선 화살표 연결선 46"/>
              <p:cNvCxnSpPr>
                <a:endCxn id="37" idx="4"/>
              </p:cNvCxnSpPr>
              <p:nvPr/>
            </p:nvCxnSpPr>
            <p:spPr>
              <a:xfrm flipH="1" flipV="1">
                <a:off x="3005084" y="3421913"/>
                <a:ext cx="13716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직선 화살표 연결선 47"/>
              <p:cNvCxnSpPr>
                <a:endCxn id="38" idx="4"/>
              </p:cNvCxnSpPr>
              <p:nvPr/>
            </p:nvCxnSpPr>
            <p:spPr>
              <a:xfrm flipH="1" flipV="1">
                <a:off x="3347984" y="3421913"/>
                <a:ext cx="10287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직선 화살표 연결선 48"/>
              <p:cNvCxnSpPr>
                <a:endCxn id="39" idx="4"/>
              </p:cNvCxnSpPr>
              <p:nvPr/>
            </p:nvCxnSpPr>
            <p:spPr>
              <a:xfrm flipV="1">
                <a:off x="4376684" y="3421913"/>
                <a:ext cx="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직선 화살표 연결선 49"/>
              <p:cNvCxnSpPr>
                <a:stCxn id="34" idx="0"/>
                <a:endCxn id="40" idx="4"/>
              </p:cNvCxnSpPr>
              <p:nvPr/>
            </p:nvCxnSpPr>
            <p:spPr>
              <a:xfrm flipV="1">
                <a:off x="4376684" y="3421914"/>
                <a:ext cx="342900" cy="3780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직선 화살표 연결선 50"/>
              <p:cNvCxnSpPr>
                <a:endCxn id="37" idx="4"/>
              </p:cNvCxnSpPr>
              <p:nvPr/>
            </p:nvCxnSpPr>
            <p:spPr>
              <a:xfrm flipH="1" flipV="1">
                <a:off x="3005084" y="3421913"/>
                <a:ext cx="17145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직선 화살표 연결선 51"/>
              <p:cNvCxnSpPr>
                <a:endCxn id="38" idx="4"/>
              </p:cNvCxnSpPr>
              <p:nvPr/>
            </p:nvCxnSpPr>
            <p:spPr>
              <a:xfrm flipH="1" flipV="1">
                <a:off x="3347984" y="3421913"/>
                <a:ext cx="13716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직선 화살표 연결선 52"/>
              <p:cNvCxnSpPr>
                <a:endCxn id="39" idx="4"/>
              </p:cNvCxnSpPr>
              <p:nvPr/>
            </p:nvCxnSpPr>
            <p:spPr>
              <a:xfrm flipH="1" flipV="1">
                <a:off x="4376684" y="3421913"/>
                <a:ext cx="3429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직선 화살표 연결선 53"/>
              <p:cNvCxnSpPr>
                <a:stCxn id="35" idx="0"/>
                <a:endCxn id="40" idx="4"/>
              </p:cNvCxnSpPr>
              <p:nvPr/>
            </p:nvCxnSpPr>
            <p:spPr>
              <a:xfrm flipV="1">
                <a:off x="4719584" y="3421914"/>
                <a:ext cx="0" cy="3780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직선 화살표 연결선 54"/>
              <p:cNvCxnSpPr>
                <a:endCxn id="42" idx="4"/>
              </p:cNvCxnSpPr>
              <p:nvPr/>
            </p:nvCxnSpPr>
            <p:spPr>
              <a:xfrm flipH="1" flipV="1">
                <a:off x="3005084" y="4685153"/>
                <a:ext cx="817392" cy="5948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직선 화살표 연결선 55"/>
              <p:cNvCxnSpPr>
                <a:endCxn id="43" idx="4"/>
              </p:cNvCxnSpPr>
              <p:nvPr/>
            </p:nvCxnSpPr>
            <p:spPr>
              <a:xfrm flipH="1" flipV="1">
                <a:off x="3347984" y="4685153"/>
                <a:ext cx="474492" cy="5948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직선 화살표 연결선 56"/>
              <p:cNvCxnSpPr>
                <a:endCxn id="44" idx="4"/>
              </p:cNvCxnSpPr>
              <p:nvPr/>
            </p:nvCxnSpPr>
            <p:spPr>
              <a:xfrm flipV="1">
                <a:off x="3822476" y="4685153"/>
                <a:ext cx="554208" cy="5948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직선 화살표 연결선 57"/>
              <p:cNvCxnSpPr>
                <a:endCxn id="45" idx="4"/>
              </p:cNvCxnSpPr>
              <p:nvPr/>
            </p:nvCxnSpPr>
            <p:spPr>
              <a:xfrm flipV="1">
                <a:off x="3822476" y="4685153"/>
                <a:ext cx="897108" cy="5948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타원 58"/>
              <p:cNvSpPr/>
              <p:nvPr/>
            </p:nvSpPr>
            <p:spPr>
              <a:xfrm>
                <a:off x="3692350" y="2346291"/>
                <a:ext cx="254977" cy="254977"/>
              </a:xfrm>
              <a:prstGeom prst="ellipse">
                <a:avLst/>
              </a:prstGeom>
              <a:solidFill>
                <a:schemeClr val="accent4">
                  <a:lumMod val="60000"/>
                  <a:lumOff val="4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cxnSp>
            <p:nvCxnSpPr>
              <p:cNvPr id="82" name="직선 화살표 연결선 59"/>
              <p:cNvCxnSpPr>
                <a:stCxn id="85" idx="4"/>
                <a:endCxn id="37" idx="0"/>
              </p:cNvCxnSpPr>
              <p:nvPr/>
            </p:nvCxnSpPr>
            <p:spPr>
              <a:xfrm flipH="1">
                <a:off x="3005084" y="2601268"/>
                <a:ext cx="814754" cy="565669"/>
              </a:xfrm>
              <a:prstGeom prst="straightConnector1">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3" name="직선 화살표 연결선 60"/>
              <p:cNvCxnSpPr>
                <a:stCxn id="85" idx="4"/>
                <a:endCxn id="38" idx="0"/>
              </p:cNvCxnSpPr>
              <p:nvPr/>
            </p:nvCxnSpPr>
            <p:spPr>
              <a:xfrm flipH="1">
                <a:off x="3347984" y="2601268"/>
                <a:ext cx="471854" cy="565669"/>
              </a:xfrm>
              <a:prstGeom prst="straightConnector1">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4" name="직선 화살표 연결선 61"/>
              <p:cNvCxnSpPr>
                <a:stCxn id="85" idx="4"/>
                <a:endCxn id="39" idx="0"/>
              </p:cNvCxnSpPr>
              <p:nvPr/>
            </p:nvCxnSpPr>
            <p:spPr>
              <a:xfrm>
                <a:off x="3819838" y="2601268"/>
                <a:ext cx="556846" cy="565669"/>
              </a:xfrm>
              <a:prstGeom prst="straightConnector1">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5" name="직선 화살표 연결선 62"/>
              <p:cNvCxnSpPr>
                <a:stCxn id="85" idx="4"/>
                <a:endCxn id="40" idx="0"/>
              </p:cNvCxnSpPr>
              <p:nvPr/>
            </p:nvCxnSpPr>
            <p:spPr>
              <a:xfrm>
                <a:off x="3819838" y="2601268"/>
                <a:ext cx="899746" cy="565669"/>
              </a:xfrm>
              <a:prstGeom prst="straightConnector1">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6" name="모서리가 둥근 직사각형 63"/>
              <p:cNvSpPr/>
              <p:nvPr/>
            </p:nvSpPr>
            <p:spPr>
              <a:xfrm>
                <a:off x="6918767" y="3694474"/>
                <a:ext cx="2118947" cy="4572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7" name="타원 64"/>
              <p:cNvSpPr/>
              <p:nvPr/>
            </p:nvSpPr>
            <p:spPr>
              <a:xfrm>
                <a:off x="7006691" y="3799983"/>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8" name="타원 65"/>
              <p:cNvSpPr/>
              <p:nvPr/>
            </p:nvSpPr>
            <p:spPr>
              <a:xfrm>
                <a:off x="7349591" y="3799983"/>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9" name="타원 66"/>
              <p:cNvSpPr/>
              <p:nvPr/>
            </p:nvSpPr>
            <p:spPr>
              <a:xfrm>
                <a:off x="8378291" y="3799983"/>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0" name="타원 67"/>
              <p:cNvSpPr/>
              <p:nvPr/>
            </p:nvSpPr>
            <p:spPr>
              <a:xfrm>
                <a:off x="8721191" y="3799983"/>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1" name="모서리가 둥근 직사각형 68"/>
              <p:cNvSpPr/>
              <p:nvPr/>
            </p:nvSpPr>
            <p:spPr>
              <a:xfrm>
                <a:off x="6918767" y="3061428"/>
                <a:ext cx="2118947" cy="4572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2" name="타원 69"/>
              <p:cNvSpPr/>
              <p:nvPr/>
            </p:nvSpPr>
            <p:spPr>
              <a:xfrm>
                <a:off x="7006691" y="3166937"/>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3" name="타원 70"/>
              <p:cNvSpPr/>
              <p:nvPr/>
            </p:nvSpPr>
            <p:spPr>
              <a:xfrm>
                <a:off x="7349591" y="3166937"/>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4" name="타원 71"/>
              <p:cNvSpPr/>
              <p:nvPr/>
            </p:nvSpPr>
            <p:spPr>
              <a:xfrm>
                <a:off x="8378291" y="3166937"/>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5" name="타원 72"/>
              <p:cNvSpPr/>
              <p:nvPr/>
            </p:nvSpPr>
            <p:spPr>
              <a:xfrm>
                <a:off x="8721191" y="3166937"/>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6" name="모서리가 둥근 직사각형 73"/>
              <p:cNvSpPr/>
              <p:nvPr/>
            </p:nvSpPr>
            <p:spPr>
              <a:xfrm>
                <a:off x="6918767" y="4324668"/>
                <a:ext cx="2118947" cy="4572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7" name="타원 74"/>
              <p:cNvSpPr/>
              <p:nvPr/>
            </p:nvSpPr>
            <p:spPr>
              <a:xfrm>
                <a:off x="7006691" y="4430177"/>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8" name="타원 75"/>
              <p:cNvSpPr/>
              <p:nvPr/>
            </p:nvSpPr>
            <p:spPr>
              <a:xfrm>
                <a:off x="7349591" y="4430177"/>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9" name="타원 76"/>
              <p:cNvSpPr/>
              <p:nvPr/>
            </p:nvSpPr>
            <p:spPr>
              <a:xfrm>
                <a:off x="8378291" y="4430177"/>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00" name="타원 77"/>
              <p:cNvSpPr/>
              <p:nvPr/>
            </p:nvSpPr>
            <p:spPr>
              <a:xfrm>
                <a:off x="8721191" y="4430177"/>
                <a:ext cx="254977" cy="254977"/>
              </a:xfrm>
              <a:prstGeom prst="ellipse">
                <a:avLst/>
              </a:prstGeom>
              <a:solidFill>
                <a:schemeClr val="accent5">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cxnSp>
            <p:nvCxnSpPr>
              <p:cNvPr id="101" name="직선 화살표 연결선 78"/>
              <p:cNvCxnSpPr>
                <a:stCxn id="101" idx="0"/>
                <a:endCxn id="91" idx="4"/>
              </p:cNvCxnSpPr>
              <p:nvPr/>
            </p:nvCxnSpPr>
            <p:spPr>
              <a:xfrm flipV="1">
                <a:off x="7134179" y="4054960"/>
                <a:ext cx="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직선 화살표 연결선 79"/>
              <p:cNvCxnSpPr>
                <a:stCxn id="101" idx="0"/>
                <a:endCxn id="92" idx="4"/>
              </p:cNvCxnSpPr>
              <p:nvPr/>
            </p:nvCxnSpPr>
            <p:spPr>
              <a:xfrm flipV="1">
                <a:off x="7134179" y="4054960"/>
                <a:ext cx="3429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직선 화살표 연결선 80"/>
              <p:cNvCxnSpPr>
                <a:stCxn id="101" idx="0"/>
                <a:endCxn id="93" idx="4"/>
              </p:cNvCxnSpPr>
              <p:nvPr/>
            </p:nvCxnSpPr>
            <p:spPr>
              <a:xfrm flipV="1">
                <a:off x="7134179" y="4054960"/>
                <a:ext cx="13716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직선 화살표 연결선 81"/>
              <p:cNvCxnSpPr>
                <a:stCxn id="101" idx="0"/>
                <a:endCxn id="94" idx="4"/>
              </p:cNvCxnSpPr>
              <p:nvPr/>
            </p:nvCxnSpPr>
            <p:spPr>
              <a:xfrm flipV="1">
                <a:off x="7134179" y="4054960"/>
                <a:ext cx="17145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직선 화살표 연결선 82"/>
              <p:cNvCxnSpPr>
                <a:stCxn id="102" idx="0"/>
                <a:endCxn id="91" idx="4"/>
              </p:cNvCxnSpPr>
              <p:nvPr/>
            </p:nvCxnSpPr>
            <p:spPr>
              <a:xfrm flipH="1" flipV="1">
                <a:off x="7134179" y="4054960"/>
                <a:ext cx="3429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직선 화살표 연결선 83"/>
              <p:cNvCxnSpPr>
                <a:stCxn id="102" idx="0"/>
                <a:endCxn id="92" idx="4"/>
              </p:cNvCxnSpPr>
              <p:nvPr/>
            </p:nvCxnSpPr>
            <p:spPr>
              <a:xfrm flipV="1">
                <a:off x="7477079" y="4054960"/>
                <a:ext cx="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직선 화살표 연결선 84"/>
              <p:cNvCxnSpPr>
                <a:stCxn id="102" idx="0"/>
                <a:endCxn id="93" idx="4"/>
              </p:cNvCxnSpPr>
              <p:nvPr/>
            </p:nvCxnSpPr>
            <p:spPr>
              <a:xfrm flipV="1">
                <a:off x="7477079" y="4054960"/>
                <a:ext cx="10287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직선 화살표 연결선 85"/>
              <p:cNvCxnSpPr>
                <a:stCxn id="102" idx="0"/>
                <a:endCxn id="94" idx="4"/>
              </p:cNvCxnSpPr>
              <p:nvPr/>
            </p:nvCxnSpPr>
            <p:spPr>
              <a:xfrm flipV="1">
                <a:off x="7477079" y="4054960"/>
                <a:ext cx="13716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직선 화살표 연결선 86"/>
              <p:cNvCxnSpPr>
                <a:stCxn id="103" idx="0"/>
                <a:endCxn id="91" idx="4"/>
              </p:cNvCxnSpPr>
              <p:nvPr/>
            </p:nvCxnSpPr>
            <p:spPr>
              <a:xfrm flipH="1" flipV="1">
                <a:off x="7134179" y="4054960"/>
                <a:ext cx="13716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직선 화살표 연결선 87"/>
              <p:cNvCxnSpPr>
                <a:stCxn id="103" idx="0"/>
                <a:endCxn id="92" idx="4"/>
              </p:cNvCxnSpPr>
              <p:nvPr/>
            </p:nvCxnSpPr>
            <p:spPr>
              <a:xfrm flipH="1" flipV="1">
                <a:off x="7477079" y="4054960"/>
                <a:ext cx="10287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직선 화살표 연결선 88"/>
              <p:cNvCxnSpPr>
                <a:stCxn id="103" idx="0"/>
                <a:endCxn id="93" idx="4"/>
              </p:cNvCxnSpPr>
              <p:nvPr/>
            </p:nvCxnSpPr>
            <p:spPr>
              <a:xfrm flipV="1">
                <a:off x="8505779" y="4054960"/>
                <a:ext cx="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직선 화살표 연결선 89"/>
              <p:cNvCxnSpPr>
                <a:stCxn id="103" idx="0"/>
                <a:endCxn id="94" idx="4"/>
              </p:cNvCxnSpPr>
              <p:nvPr/>
            </p:nvCxnSpPr>
            <p:spPr>
              <a:xfrm flipV="1">
                <a:off x="8505779" y="4054960"/>
                <a:ext cx="3429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직선 화살표 연결선 90"/>
              <p:cNvCxnSpPr>
                <a:stCxn id="104" idx="0"/>
                <a:endCxn id="91" idx="4"/>
              </p:cNvCxnSpPr>
              <p:nvPr/>
            </p:nvCxnSpPr>
            <p:spPr>
              <a:xfrm flipH="1" flipV="1">
                <a:off x="7134179" y="4054960"/>
                <a:ext cx="17145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직선 화살표 연결선 91"/>
              <p:cNvCxnSpPr>
                <a:stCxn id="104" idx="0"/>
                <a:endCxn id="92" idx="4"/>
              </p:cNvCxnSpPr>
              <p:nvPr/>
            </p:nvCxnSpPr>
            <p:spPr>
              <a:xfrm flipH="1" flipV="1">
                <a:off x="7477079" y="4054960"/>
                <a:ext cx="13716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직선 화살표 연결선 92"/>
              <p:cNvCxnSpPr>
                <a:stCxn id="104" idx="0"/>
                <a:endCxn id="93" idx="4"/>
              </p:cNvCxnSpPr>
              <p:nvPr/>
            </p:nvCxnSpPr>
            <p:spPr>
              <a:xfrm flipH="1" flipV="1">
                <a:off x="8505779" y="4054960"/>
                <a:ext cx="34290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직선 화살표 연결선 93"/>
              <p:cNvCxnSpPr>
                <a:stCxn id="104" idx="0"/>
                <a:endCxn id="94" idx="4"/>
              </p:cNvCxnSpPr>
              <p:nvPr/>
            </p:nvCxnSpPr>
            <p:spPr>
              <a:xfrm flipV="1">
                <a:off x="8848679" y="4054960"/>
                <a:ext cx="0" cy="3752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7" name="TextBox 116"/>
              <p:cNvSpPr txBox="1"/>
              <p:nvPr/>
            </p:nvSpPr>
            <p:spPr>
              <a:xfrm>
                <a:off x="7705680" y="3619828"/>
                <a:ext cx="519113" cy="461665"/>
              </a:xfrm>
              <a:prstGeom prst="rect">
                <a:avLst/>
              </a:prstGeom>
              <a:noFill/>
              <a:ln>
                <a:noFill/>
              </a:ln>
            </p:spPr>
            <p:txBody>
              <a:bodyPr wrap="square" rtlCol="0">
                <a:spAutoFit/>
              </a:bodyPr>
              <a:lstStyle/>
              <a:p>
                <a:pPr algn="ctr"/>
                <a:r>
                  <a:rPr lang="en-US" altLang="ko-KR" sz="2400" dirty="0"/>
                  <a:t>…</a:t>
                </a:r>
                <a:endParaRPr lang="ko-KR" altLang="en-US" sz="2400" dirty="0"/>
              </a:p>
            </p:txBody>
          </p:sp>
          <p:sp>
            <p:nvSpPr>
              <p:cNvPr id="118" name="TextBox 117"/>
              <p:cNvSpPr txBox="1"/>
              <p:nvPr/>
            </p:nvSpPr>
            <p:spPr>
              <a:xfrm>
                <a:off x="7705680" y="2977833"/>
                <a:ext cx="519113" cy="461665"/>
              </a:xfrm>
              <a:prstGeom prst="rect">
                <a:avLst/>
              </a:prstGeom>
              <a:noFill/>
              <a:ln>
                <a:noFill/>
              </a:ln>
            </p:spPr>
            <p:txBody>
              <a:bodyPr wrap="square" rtlCol="0">
                <a:spAutoFit/>
              </a:bodyPr>
              <a:lstStyle/>
              <a:p>
                <a:pPr algn="ctr"/>
                <a:r>
                  <a:rPr lang="en-US" altLang="ko-KR" sz="2400" dirty="0"/>
                  <a:t>…</a:t>
                </a:r>
                <a:endParaRPr lang="ko-KR" altLang="en-US" sz="2400" dirty="0"/>
              </a:p>
            </p:txBody>
          </p:sp>
          <p:sp>
            <p:nvSpPr>
              <p:cNvPr id="119" name="TextBox 118"/>
              <p:cNvSpPr txBox="1"/>
              <p:nvPr/>
            </p:nvSpPr>
            <p:spPr>
              <a:xfrm>
                <a:off x="7705680" y="4252585"/>
                <a:ext cx="519113" cy="461665"/>
              </a:xfrm>
              <a:prstGeom prst="rect">
                <a:avLst/>
              </a:prstGeom>
              <a:noFill/>
              <a:ln>
                <a:noFill/>
              </a:ln>
            </p:spPr>
            <p:txBody>
              <a:bodyPr wrap="square" rtlCol="0">
                <a:spAutoFit/>
              </a:bodyPr>
              <a:lstStyle/>
              <a:p>
                <a:pPr algn="ctr"/>
                <a:r>
                  <a:rPr lang="en-US" altLang="ko-KR" sz="2400" dirty="0"/>
                  <a:t>…</a:t>
                </a:r>
                <a:endParaRPr lang="ko-KR" altLang="en-US" sz="2400" dirty="0"/>
              </a:p>
            </p:txBody>
          </p:sp>
          <p:cxnSp>
            <p:nvCxnSpPr>
              <p:cNvPr id="120" name="직선 화살표 연결선 97"/>
              <p:cNvCxnSpPr>
                <a:stCxn id="91" idx="0"/>
                <a:endCxn id="96" idx="4"/>
              </p:cNvCxnSpPr>
              <p:nvPr/>
            </p:nvCxnSpPr>
            <p:spPr>
              <a:xfrm flipV="1">
                <a:off x="7134179" y="3421914"/>
                <a:ext cx="0" cy="3780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직선 화살표 연결선 98"/>
              <p:cNvCxnSpPr>
                <a:endCxn id="97" idx="4"/>
              </p:cNvCxnSpPr>
              <p:nvPr/>
            </p:nvCxnSpPr>
            <p:spPr>
              <a:xfrm flipV="1">
                <a:off x="7134179" y="3421913"/>
                <a:ext cx="3429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직선 화살표 연결선 99"/>
              <p:cNvCxnSpPr>
                <a:stCxn id="91" idx="0"/>
                <a:endCxn id="98" idx="4"/>
              </p:cNvCxnSpPr>
              <p:nvPr/>
            </p:nvCxnSpPr>
            <p:spPr>
              <a:xfrm flipV="1">
                <a:off x="7134179" y="3421914"/>
                <a:ext cx="1371600" cy="3780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직선 화살표 연결선 100"/>
              <p:cNvCxnSpPr>
                <a:endCxn id="99" idx="4"/>
              </p:cNvCxnSpPr>
              <p:nvPr/>
            </p:nvCxnSpPr>
            <p:spPr>
              <a:xfrm flipV="1">
                <a:off x="7134179" y="3421913"/>
                <a:ext cx="17145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직선 화살표 연결선 101"/>
              <p:cNvCxnSpPr>
                <a:endCxn id="96" idx="4"/>
              </p:cNvCxnSpPr>
              <p:nvPr/>
            </p:nvCxnSpPr>
            <p:spPr>
              <a:xfrm flipH="1" flipV="1">
                <a:off x="7134179" y="3421913"/>
                <a:ext cx="3429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직선 화살표 연결선 102"/>
              <p:cNvCxnSpPr>
                <a:endCxn id="97" idx="4"/>
              </p:cNvCxnSpPr>
              <p:nvPr/>
            </p:nvCxnSpPr>
            <p:spPr>
              <a:xfrm flipV="1">
                <a:off x="7477079" y="3421913"/>
                <a:ext cx="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직선 화살표 연결선 103"/>
              <p:cNvCxnSpPr>
                <a:stCxn id="92" idx="0"/>
                <a:endCxn id="98" idx="4"/>
              </p:cNvCxnSpPr>
              <p:nvPr/>
            </p:nvCxnSpPr>
            <p:spPr>
              <a:xfrm flipV="1">
                <a:off x="7477079" y="3421914"/>
                <a:ext cx="1028700" cy="3780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직선 화살표 연결선 104"/>
              <p:cNvCxnSpPr>
                <a:endCxn id="99" idx="4"/>
              </p:cNvCxnSpPr>
              <p:nvPr/>
            </p:nvCxnSpPr>
            <p:spPr>
              <a:xfrm flipV="1">
                <a:off x="7477079" y="3421913"/>
                <a:ext cx="13716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직선 화살표 연결선 105"/>
              <p:cNvCxnSpPr>
                <a:endCxn id="96" idx="4"/>
              </p:cNvCxnSpPr>
              <p:nvPr/>
            </p:nvCxnSpPr>
            <p:spPr>
              <a:xfrm flipH="1" flipV="1">
                <a:off x="7134179" y="3421913"/>
                <a:ext cx="13716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직선 화살표 연결선 106"/>
              <p:cNvCxnSpPr>
                <a:endCxn id="97" idx="4"/>
              </p:cNvCxnSpPr>
              <p:nvPr/>
            </p:nvCxnSpPr>
            <p:spPr>
              <a:xfrm flipH="1" flipV="1">
                <a:off x="7477079" y="3421913"/>
                <a:ext cx="10287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직선 화살표 연결선 107"/>
              <p:cNvCxnSpPr>
                <a:endCxn id="98" idx="4"/>
              </p:cNvCxnSpPr>
              <p:nvPr/>
            </p:nvCxnSpPr>
            <p:spPr>
              <a:xfrm flipV="1">
                <a:off x="8505779" y="3421913"/>
                <a:ext cx="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직선 화살표 연결선 108"/>
              <p:cNvCxnSpPr>
                <a:stCxn id="93" idx="0"/>
                <a:endCxn id="99" idx="4"/>
              </p:cNvCxnSpPr>
              <p:nvPr/>
            </p:nvCxnSpPr>
            <p:spPr>
              <a:xfrm flipV="1">
                <a:off x="8505779" y="3421914"/>
                <a:ext cx="342900" cy="3780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직선 화살표 연결선 109"/>
              <p:cNvCxnSpPr>
                <a:endCxn id="96" idx="4"/>
              </p:cNvCxnSpPr>
              <p:nvPr/>
            </p:nvCxnSpPr>
            <p:spPr>
              <a:xfrm flipH="1" flipV="1">
                <a:off x="7134179" y="3421913"/>
                <a:ext cx="17145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직선 화살표 연결선 110"/>
              <p:cNvCxnSpPr>
                <a:endCxn id="97" idx="4"/>
              </p:cNvCxnSpPr>
              <p:nvPr/>
            </p:nvCxnSpPr>
            <p:spPr>
              <a:xfrm flipH="1" flipV="1">
                <a:off x="7477079" y="3421913"/>
                <a:ext cx="13716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직선 화살표 연결선 111"/>
              <p:cNvCxnSpPr>
                <a:endCxn id="98" idx="4"/>
              </p:cNvCxnSpPr>
              <p:nvPr/>
            </p:nvCxnSpPr>
            <p:spPr>
              <a:xfrm flipH="1" flipV="1">
                <a:off x="8505779" y="3421913"/>
                <a:ext cx="342900" cy="375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직선 화살표 연결선 112"/>
              <p:cNvCxnSpPr>
                <a:stCxn id="94" idx="0"/>
                <a:endCxn id="99" idx="4"/>
              </p:cNvCxnSpPr>
              <p:nvPr/>
            </p:nvCxnSpPr>
            <p:spPr>
              <a:xfrm flipV="1">
                <a:off x="8848679" y="3421914"/>
                <a:ext cx="0" cy="3780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36" name="Picture 2" descr="http://homepages.inf.ed.ac.uk/rbf/HIPR2/figs/gauss2.gif"/>
              <p:cNvPicPr>
                <a:picLocks noChangeAspect="1" noChangeArrowheads="1"/>
              </p:cNvPicPr>
              <p:nvPr/>
            </p:nvPicPr>
            <p:blipFill rotWithShape="1">
              <a:blip r:embed="rId8" cstate="email">
                <a:extLst>
                  <a:ext uri="{28A0092B-C50C-407E-A947-70E740481C1C}">
                    <a14:useLocalDpi xmlns:a14="http://schemas.microsoft.com/office/drawing/2010/main"/>
                  </a:ext>
                </a:extLst>
              </a:blip>
              <a:srcRect l="3261"/>
              <a:stretch/>
            </p:blipFill>
            <p:spPr bwMode="auto">
              <a:xfrm>
                <a:off x="9030790" y="5095525"/>
                <a:ext cx="1620585" cy="1074743"/>
              </a:xfrm>
              <a:prstGeom prst="rect">
                <a:avLst/>
              </a:prstGeom>
              <a:noFill/>
              <a:extLst>
                <a:ext uri="{909E8E84-426E-40DD-AFC4-6F175D3DCCD1}">
                  <a14:hiddenFill xmlns:a14="http://schemas.microsoft.com/office/drawing/2010/main">
                    <a:solidFill>
                      <a:srgbClr val="FFFFFF"/>
                    </a:solidFill>
                  </a14:hiddenFill>
                </a:ext>
              </a:extLst>
            </p:spPr>
          </p:pic>
          <p:sp>
            <p:nvSpPr>
              <p:cNvPr id="137" name="모서리가 둥근 직사각형 114"/>
              <p:cNvSpPr/>
              <p:nvPr/>
            </p:nvSpPr>
            <p:spPr>
              <a:xfrm>
                <a:off x="7107800" y="5229967"/>
                <a:ext cx="1740880" cy="4572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38" name="타원 115"/>
              <p:cNvSpPr/>
              <p:nvPr/>
            </p:nvSpPr>
            <p:spPr>
              <a:xfrm>
                <a:off x="7173747" y="5335476"/>
                <a:ext cx="254977" cy="254977"/>
              </a:xfrm>
              <a:prstGeom prst="ellipse">
                <a:avLst/>
              </a:prstGeom>
              <a:solidFill>
                <a:srgbClr val="92D05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39" name="타원 116"/>
              <p:cNvSpPr/>
              <p:nvPr/>
            </p:nvSpPr>
            <p:spPr>
              <a:xfrm>
                <a:off x="7516647" y="5335476"/>
                <a:ext cx="254977" cy="254977"/>
              </a:xfrm>
              <a:prstGeom prst="ellipse">
                <a:avLst/>
              </a:prstGeom>
              <a:solidFill>
                <a:srgbClr val="92D05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40" name="타원 117"/>
              <p:cNvSpPr/>
              <p:nvPr/>
            </p:nvSpPr>
            <p:spPr>
              <a:xfrm>
                <a:off x="8191614" y="5335476"/>
                <a:ext cx="254977" cy="254977"/>
              </a:xfrm>
              <a:prstGeom prst="ellipse">
                <a:avLst/>
              </a:prstGeom>
              <a:solidFill>
                <a:srgbClr val="92D05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41" name="타원 118"/>
              <p:cNvSpPr/>
              <p:nvPr/>
            </p:nvSpPr>
            <p:spPr>
              <a:xfrm>
                <a:off x="8534514" y="5335476"/>
                <a:ext cx="254977" cy="254977"/>
              </a:xfrm>
              <a:prstGeom prst="ellipse">
                <a:avLst/>
              </a:prstGeom>
              <a:solidFill>
                <a:srgbClr val="92D05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42" name="TextBox 141"/>
              <p:cNvSpPr txBox="1"/>
              <p:nvPr/>
            </p:nvSpPr>
            <p:spPr>
              <a:xfrm>
                <a:off x="7705680" y="5157884"/>
                <a:ext cx="519113" cy="461665"/>
              </a:xfrm>
              <a:prstGeom prst="rect">
                <a:avLst/>
              </a:prstGeom>
              <a:noFill/>
              <a:ln>
                <a:noFill/>
              </a:ln>
            </p:spPr>
            <p:txBody>
              <a:bodyPr wrap="square" rtlCol="0">
                <a:spAutoFit/>
              </a:bodyPr>
              <a:lstStyle/>
              <a:p>
                <a:pPr algn="ctr"/>
                <a:r>
                  <a:rPr lang="en-US" altLang="ko-KR" sz="2400" dirty="0"/>
                  <a:t>…</a:t>
                </a:r>
                <a:endParaRPr lang="ko-KR" altLang="en-US" sz="2400" dirty="0"/>
              </a:p>
            </p:txBody>
          </p:sp>
          <p:sp>
            <p:nvSpPr>
              <p:cNvPr id="143" name="직사각형 120"/>
              <p:cNvSpPr/>
              <p:nvPr/>
            </p:nvSpPr>
            <p:spPr>
              <a:xfrm>
                <a:off x="7130711" y="5736357"/>
                <a:ext cx="1669048" cy="369332"/>
              </a:xfrm>
              <a:prstGeom prst="rect">
                <a:avLst/>
              </a:prstGeom>
            </p:spPr>
            <p:txBody>
              <a:bodyPr wrap="none">
                <a:spAutoFit/>
              </a:bodyPr>
              <a:lstStyle/>
              <a:p>
                <a:pPr algn="ctr"/>
                <a:r>
                  <a:rPr lang="en-US" altLang="ko-KR" sz="1200" dirty="0">
                    <a:solidFill>
                      <a:srgbClr val="FF0000"/>
                    </a:solidFill>
                  </a:rPr>
                  <a:t>Random noise z</a:t>
                </a:r>
              </a:p>
            </p:txBody>
          </p:sp>
          <p:cxnSp>
            <p:nvCxnSpPr>
              <p:cNvPr id="144" name="직선 화살표 연결선 121"/>
              <p:cNvCxnSpPr>
                <a:stCxn id="142" idx="0"/>
                <a:endCxn id="101" idx="4"/>
              </p:cNvCxnSpPr>
              <p:nvPr/>
            </p:nvCxnSpPr>
            <p:spPr>
              <a:xfrm flipH="1" flipV="1">
                <a:off x="7134179" y="4685153"/>
                <a:ext cx="167056"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직선 화살표 연결선 122"/>
              <p:cNvCxnSpPr>
                <a:stCxn id="142" idx="0"/>
                <a:endCxn id="102" idx="4"/>
              </p:cNvCxnSpPr>
              <p:nvPr/>
            </p:nvCxnSpPr>
            <p:spPr>
              <a:xfrm flipV="1">
                <a:off x="7301235" y="4685153"/>
                <a:ext cx="175844"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직선 화살표 연결선 123"/>
              <p:cNvCxnSpPr>
                <a:stCxn id="142" idx="0"/>
                <a:endCxn id="103" idx="4"/>
              </p:cNvCxnSpPr>
              <p:nvPr/>
            </p:nvCxnSpPr>
            <p:spPr>
              <a:xfrm flipV="1">
                <a:off x="7301235" y="4685153"/>
                <a:ext cx="1204544"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직선 화살표 연결선 124"/>
              <p:cNvCxnSpPr>
                <a:stCxn id="142" idx="0"/>
                <a:endCxn id="104" idx="4"/>
              </p:cNvCxnSpPr>
              <p:nvPr/>
            </p:nvCxnSpPr>
            <p:spPr>
              <a:xfrm flipV="1">
                <a:off x="7301235" y="4685153"/>
                <a:ext cx="1547444"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직선 화살표 연결선 125"/>
              <p:cNvCxnSpPr>
                <a:stCxn id="143" idx="0"/>
                <a:endCxn id="101" idx="4"/>
              </p:cNvCxnSpPr>
              <p:nvPr/>
            </p:nvCxnSpPr>
            <p:spPr>
              <a:xfrm flipH="1" flipV="1">
                <a:off x="7134179" y="4685153"/>
                <a:ext cx="509956"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직선 화살표 연결선 126"/>
              <p:cNvCxnSpPr>
                <a:stCxn id="143" idx="0"/>
                <a:endCxn id="102" idx="4"/>
              </p:cNvCxnSpPr>
              <p:nvPr/>
            </p:nvCxnSpPr>
            <p:spPr>
              <a:xfrm flipH="1" flipV="1">
                <a:off x="7477079" y="4685153"/>
                <a:ext cx="167056"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직선 화살표 연결선 127"/>
              <p:cNvCxnSpPr>
                <a:stCxn id="143" idx="0"/>
                <a:endCxn id="103" idx="4"/>
              </p:cNvCxnSpPr>
              <p:nvPr/>
            </p:nvCxnSpPr>
            <p:spPr>
              <a:xfrm flipV="1">
                <a:off x="7644135" y="4685153"/>
                <a:ext cx="861644"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직선 화살표 연결선 128"/>
              <p:cNvCxnSpPr>
                <a:stCxn id="143" idx="0"/>
                <a:endCxn id="104" idx="4"/>
              </p:cNvCxnSpPr>
              <p:nvPr/>
            </p:nvCxnSpPr>
            <p:spPr>
              <a:xfrm flipV="1">
                <a:off x="7644135" y="4685153"/>
                <a:ext cx="1204544"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2" name="직선 화살표 연결선 129"/>
              <p:cNvCxnSpPr>
                <a:stCxn id="144" idx="0"/>
                <a:endCxn id="101" idx="4"/>
              </p:cNvCxnSpPr>
              <p:nvPr/>
            </p:nvCxnSpPr>
            <p:spPr>
              <a:xfrm flipH="1" flipV="1">
                <a:off x="7134180" y="4685153"/>
                <a:ext cx="1184923"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직선 화살표 연결선 130"/>
              <p:cNvCxnSpPr>
                <a:stCxn id="144" idx="0"/>
                <a:endCxn id="102" idx="4"/>
              </p:cNvCxnSpPr>
              <p:nvPr/>
            </p:nvCxnSpPr>
            <p:spPr>
              <a:xfrm flipH="1" flipV="1">
                <a:off x="7477080" y="4685153"/>
                <a:ext cx="842023"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4" name="직선 화살표 연결선 131"/>
              <p:cNvCxnSpPr>
                <a:stCxn id="144" idx="0"/>
                <a:endCxn id="103" idx="4"/>
              </p:cNvCxnSpPr>
              <p:nvPr/>
            </p:nvCxnSpPr>
            <p:spPr>
              <a:xfrm flipV="1">
                <a:off x="8319103" y="4685153"/>
                <a:ext cx="186677"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5" name="직선 화살표 연결선 132"/>
              <p:cNvCxnSpPr>
                <a:stCxn id="144" idx="0"/>
                <a:endCxn id="104" idx="4"/>
              </p:cNvCxnSpPr>
              <p:nvPr/>
            </p:nvCxnSpPr>
            <p:spPr>
              <a:xfrm flipV="1">
                <a:off x="8319103" y="4685153"/>
                <a:ext cx="529577"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직선 화살표 연결선 133"/>
              <p:cNvCxnSpPr>
                <a:stCxn id="145" idx="0"/>
                <a:endCxn id="101" idx="4"/>
              </p:cNvCxnSpPr>
              <p:nvPr/>
            </p:nvCxnSpPr>
            <p:spPr>
              <a:xfrm flipH="1" flipV="1">
                <a:off x="7134180" y="4685153"/>
                <a:ext cx="1527823"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직선 화살표 연결선 134"/>
              <p:cNvCxnSpPr>
                <a:stCxn id="145" idx="0"/>
                <a:endCxn id="102" idx="4"/>
              </p:cNvCxnSpPr>
              <p:nvPr/>
            </p:nvCxnSpPr>
            <p:spPr>
              <a:xfrm flipH="1" flipV="1">
                <a:off x="7477080" y="4685153"/>
                <a:ext cx="1184923"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8" name="직선 화살표 연결선 135"/>
              <p:cNvCxnSpPr>
                <a:stCxn id="145" idx="0"/>
                <a:endCxn id="103" idx="4"/>
              </p:cNvCxnSpPr>
              <p:nvPr/>
            </p:nvCxnSpPr>
            <p:spPr>
              <a:xfrm flipH="1" flipV="1">
                <a:off x="8505780" y="4685153"/>
                <a:ext cx="156223"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9" name="직선 화살표 연결선 136"/>
              <p:cNvCxnSpPr>
                <a:stCxn id="145" idx="0"/>
                <a:endCxn id="104" idx="4"/>
              </p:cNvCxnSpPr>
              <p:nvPr/>
            </p:nvCxnSpPr>
            <p:spPr>
              <a:xfrm flipV="1">
                <a:off x="8662003" y="4685153"/>
                <a:ext cx="186677" cy="6503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0" name="TextBox 159"/>
              <p:cNvSpPr txBox="1"/>
              <p:nvPr/>
            </p:nvSpPr>
            <p:spPr>
              <a:xfrm>
                <a:off x="7705680" y="5149002"/>
                <a:ext cx="519113" cy="461665"/>
              </a:xfrm>
              <a:prstGeom prst="rect">
                <a:avLst/>
              </a:prstGeom>
              <a:noFill/>
              <a:ln>
                <a:noFill/>
              </a:ln>
            </p:spPr>
            <p:txBody>
              <a:bodyPr wrap="square" rtlCol="0">
                <a:spAutoFit/>
              </a:bodyPr>
              <a:lstStyle/>
              <a:p>
                <a:pPr algn="ctr"/>
                <a:r>
                  <a:rPr lang="en-US" altLang="ko-KR" sz="2400" dirty="0"/>
                  <a:t>…</a:t>
                </a:r>
                <a:endParaRPr lang="ko-KR" altLang="en-US" sz="2400" dirty="0"/>
              </a:p>
            </p:txBody>
          </p:sp>
          <p:sp>
            <p:nvSpPr>
              <p:cNvPr id="161" name="모서리가 둥근 직사각형 138"/>
              <p:cNvSpPr/>
              <p:nvPr/>
            </p:nvSpPr>
            <p:spPr>
              <a:xfrm>
                <a:off x="3599112" y="2252506"/>
                <a:ext cx="460500" cy="4572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162" name="Picture 6" descr="Chief Wiggum.png"/>
              <p:cNvPicPr>
                <a:picLocks noChangeAspect="1" noChangeArrowheads="1"/>
              </p:cNvPicPr>
              <p:nvPr/>
            </p:nvPicPr>
            <p:blipFill>
              <a:blip r:embed="rId9" cstate="email">
                <a:extLst>
                  <a:ext uri="{28A0092B-C50C-407E-A947-70E740481C1C}">
                    <a14:useLocalDpi xmlns:a14="http://schemas.microsoft.com/office/drawing/2010/main"/>
                  </a:ext>
                </a:extLst>
              </a:blip>
              <a:srcRect/>
              <a:stretch>
                <a:fillRect/>
              </a:stretch>
            </p:blipFill>
            <p:spPr bwMode="auto">
              <a:xfrm>
                <a:off x="1805320" y="3225896"/>
                <a:ext cx="755752" cy="1143934"/>
              </a:xfrm>
              <a:prstGeom prst="rect">
                <a:avLst/>
              </a:prstGeom>
              <a:noFill/>
              <a:extLst>
                <a:ext uri="{909E8E84-426E-40DD-AFC4-6F175D3DCCD1}">
                  <a14:hiddenFill xmlns:a14="http://schemas.microsoft.com/office/drawing/2010/main">
                    <a:solidFill>
                      <a:srgbClr val="FFFFFF"/>
                    </a:solidFill>
                  </a14:hiddenFill>
                </a:ext>
              </a:extLst>
            </p:spPr>
          </p:pic>
          <p:sp>
            <p:nvSpPr>
              <p:cNvPr id="163" name="모서리가 둥근 직사각형 140"/>
              <p:cNvSpPr/>
              <p:nvPr/>
            </p:nvSpPr>
            <p:spPr>
              <a:xfrm>
                <a:off x="1733549" y="1553841"/>
                <a:ext cx="4304982" cy="5067300"/>
              </a:xfrm>
              <a:prstGeom prst="roundRect">
                <a:avLst>
                  <a:gd name="adj" fmla="val 697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64" name="모서리가 둥근 직사각형 141"/>
              <p:cNvSpPr/>
              <p:nvPr/>
            </p:nvSpPr>
            <p:spPr>
              <a:xfrm>
                <a:off x="6381431" y="1553841"/>
                <a:ext cx="4182059" cy="5067300"/>
              </a:xfrm>
              <a:prstGeom prst="roundRect">
                <a:avLst>
                  <a:gd name="adj" fmla="val 697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165" name="그림 142"/>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7584992" y="1905952"/>
                <a:ext cx="842534" cy="869495"/>
              </a:xfrm>
              <a:prstGeom prst="rect">
                <a:avLst/>
              </a:prstGeom>
              <a:ln>
                <a:solidFill>
                  <a:schemeClr val="tx1"/>
                </a:solidFill>
              </a:ln>
            </p:spPr>
          </p:pic>
          <p:pic>
            <p:nvPicPr>
              <p:cNvPr id="166" name="그림 143"/>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3383227" y="5149001"/>
                <a:ext cx="839150" cy="839150"/>
              </a:xfrm>
              <a:prstGeom prst="rect">
                <a:avLst/>
              </a:prstGeom>
              <a:ln>
                <a:solidFill>
                  <a:schemeClr val="tx1"/>
                </a:solidFill>
              </a:ln>
            </p:spPr>
          </p:pic>
          <p:sp>
            <p:nvSpPr>
              <p:cNvPr id="167" name="직사각형 144"/>
              <p:cNvSpPr/>
              <p:nvPr/>
            </p:nvSpPr>
            <p:spPr>
              <a:xfrm>
                <a:off x="1733547" y="1422036"/>
                <a:ext cx="2718884" cy="393062"/>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solidFill>
                      <a:schemeClr val="tx1"/>
                    </a:solidFill>
                  </a:rPr>
                  <a:t>Discriminative Model </a:t>
                </a:r>
                <a:r>
                  <a:rPr lang="en-US" altLang="ko-KR" sz="1400" b="1" i="1" dirty="0">
                    <a:solidFill>
                      <a:schemeClr val="tx1"/>
                    </a:solidFill>
                  </a:rPr>
                  <a:t>D</a:t>
                </a:r>
                <a:endParaRPr lang="ko-KR" altLang="en-US" sz="1400" b="1" i="1" dirty="0">
                  <a:solidFill>
                    <a:schemeClr val="tx1"/>
                  </a:solidFill>
                </a:endParaRPr>
              </a:p>
            </p:txBody>
          </p:sp>
          <p:sp>
            <p:nvSpPr>
              <p:cNvPr id="168" name="직사각형 145"/>
              <p:cNvSpPr/>
              <p:nvPr/>
            </p:nvSpPr>
            <p:spPr>
              <a:xfrm>
                <a:off x="6381429" y="1422036"/>
                <a:ext cx="2594738" cy="393062"/>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solidFill>
                      <a:schemeClr val="tx1"/>
                    </a:solidFill>
                  </a:rPr>
                  <a:t>Generative Model </a:t>
                </a:r>
                <a:r>
                  <a:rPr lang="en-US" altLang="ko-KR" sz="1400" b="1" i="1" dirty="0">
                    <a:solidFill>
                      <a:schemeClr val="tx1"/>
                    </a:solidFill>
                  </a:rPr>
                  <a:t>G</a:t>
                </a:r>
                <a:endParaRPr lang="ko-KR" altLang="en-US" sz="1400" b="1" i="1" dirty="0">
                  <a:solidFill>
                    <a:schemeClr val="tx1"/>
                  </a:solidFill>
                </a:endParaRPr>
              </a:p>
            </p:txBody>
          </p:sp>
          <p:sp>
            <p:nvSpPr>
              <p:cNvPr id="169" name="직사각형 146"/>
              <p:cNvSpPr/>
              <p:nvPr/>
            </p:nvSpPr>
            <p:spPr>
              <a:xfrm>
                <a:off x="9652126" y="4910858"/>
                <a:ext cx="596935" cy="432133"/>
              </a:xfrm>
              <a:prstGeom prst="rect">
                <a:avLst/>
              </a:prstGeom>
            </p:spPr>
            <p:txBody>
              <a:bodyPr wrap="none">
                <a:spAutoFit/>
              </a:bodyPr>
              <a:lstStyle/>
              <a:p>
                <a:pPr algn="ctr"/>
                <a:r>
                  <a:rPr lang="en-US" altLang="ko-KR" sz="1400" i="1" dirty="0">
                    <a:solidFill>
                      <a:srgbClr val="FF0000"/>
                    </a:solidFill>
                  </a:rPr>
                  <a:t>p</a:t>
                </a:r>
                <a:r>
                  <a:rPr lang="en-US" altLang="ko-KR" sz="1400" dirty="0">
                    <a:solidFill>
                      <a:srgbClr val="FF0000"/>
                    </a:solidFill>
                  </a:rPr>
                  <a:t>(</a:t>
                </a:r>
                <a:r>
                  <a:rPr lang="en-US" altLang="ko-KR" sz="1400" b="1" i="1" dirty="0">
                    <a:solidFill>
                      <a:srgbClr val="FF0000"/>
                    </a:solidFill>
                  </a:rPr>
                  <a:t>z</a:t>
                </a:r>
                <a:r>
                  <a:rPr lang="en-US" altLang="ko-KR" sz="1400" dirty="0">
                    <a:solidFill>
                      <a:srgbClr val="FF0000"/>
                    </a:solidFill>
                  </a:rPr>
                  <a:t>)</a:t>
                </a:r>
                <a:endParaRPr lang="ko-KR" altLang="en-US" sz="1400" dirty="0">
                  <a:solidFill>
                    <a:srgbClr val="FF0000"/>
                  </a:solidFill>
                </a:endParaRPr>
              </a:p>
            </p:txBody>
          </p:sp>
          <p:cxnSp>
            <p:nvCxnSpPr>
              <p:cNvPr id="170" name="직선 화살표 연결선 147"/>
              <p:cNvCxnSpPr>
                <a:stCxn id="169" idx="2"/>
                <a:endCxn id="96" idx="0"/>
              </p:cNvCxnSpPr>
              <p:nvPr/>
            </p:nvCxnSpPr>
            <p:spPr>
              <a:xfrm flipH="1">
                <a:off x="7134179" y="2775446"/>
                <a:ext cx="872080" cy="391490"/>
              </a:xfrm>
              <a:prstGeom prst="straightConnector1">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1" name="직선 화살표 연결선 148"/>
              <p:cNvCxnSpPr>
                <a:stCxn id="169" idx="2"/>
                <a:endCxn id="97" idx="0"/>
              </p:cNvCxnSpPr>
              <p:nvPr/>
            </p:nvCxnSpPr>
            <p:spPr>
              <a:xfrm flipH="1">
                <a:off x="7477079" y="2775446"/>
                <a:ext cx="529180" cy="391490"/>
              </a:xfrm>
              <a:prstGeom prst="straightConnector1">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2" name="직선 화살표 연결선 149"/>
              <p:cNvCxnSpPr>
                <a:stCxn id="169" idx="2"/>
                <a:endCxn id="98" idx="0"/>
              </p:cNvCxnSpPr>
              <p:nvPr/>
            </p:nvCxnSpPr>
            <p:spPr>
              <a:xfrm>
                <a:off x="8006259" y="2775446"/>
                <a:ext cx="499520" cy="391490"/>
              </a:xfrm>
              <a:prstGeom prst="straightConnector1">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3" name="직선 화살표 연결선 150"/>
              <p:cNvCxnSpPr>
                <a:stCxn id="169" idx="2"/>
                <a:endCxn id="99" idx="0"/>
              </p:cNvCxnSpPr>
              <p:nvPr/>
            </p:nvCxnSpPr>
            <p:spPr>
              <a:xfrm>
                <a:off x="8006259" y="2775446"/>
                <a:ext cx="842420" cy="391490"/>
              </a:xfrm>
              <a:prstGeom prst="straightConnector1">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74" name="직사각형 151"/>
              <p:cNvSpPr/>
              <p:nvPr/>
            </p:nvSpPr>
            <p:spPr>
              <a:xfrm>
                <a:off x="2182072" y="5417289"/>
                <a:ext cx="1097512" cy="432133"/>
              </a:xfrm>
              <a:prstGeom prst="rect">
                <a:avLst/>
              </a:prstGeom>
            </p:spPr>
            <p:txBody>
              <a:bodyPr wrap="none">
                <a:spAutoFit/>
              </a:bodyPr>
              <a:lstStyle/>
              <a:p>
                <a:pPr algn="ctr"/>
                <a:r>
                  <a:rPr lang="en-US" altLang="ko-KR" sz="1400" dirty="0">
                    <a:solidFill>
                      <a:srgbClr val="FF0000"/>
                    </a:solidFill>
                  </a:rPr>
                  <a:t>Sample </a:t>
                </a:r>
                <a:r>
                  <a:rPr lang="en-US" altLang="ko-KR" sz="1400" b="1" i="1" dirty="0">
                    <a:solidFill>
                      <a:srgbClr val="FF0000"/>
                    </a:solidFill>
                  </a:rPr>
                  <a:t>x</a:t>
                </a:r>
              </a:p>
            </p:txBody>
          </p:sp>
          <p:grpSp>
            <p:nvGrpSpPr>
              <p:cNvPr id="175" name="Group 174"/>
              <p:cNvGrpSpPr/>
              <p:nvPr/>
            </p:nvGrpSpPr>
            <p:grpSpPr>
              <a:xfrm>
                <a:off x="9099258" y="3571008"/>
                <a:ext cx="1331603" cy="798823"/>
                <a:chOff x="9099258" y="3345724"/>
                <a:chExt cx="1331603" cy="798823"/>
              </a:xfrm>
            </p:grpSpPr>
            <p:pic>
              <p:nvPicPr>
                <p:cNvPr id="177" name="Picture 8" descr="https://s-media-cache-ak0.pinimg.com/236x/2e/1d/56/2e1d560a1e40ba83f0e5958719a63df7.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flipH="1">
                  <a:off x="9099258" y="3398490"/>
                  <a:ext cx="746057" cy="746057"/>
                </a:xfrm>
                <a:prstGeom prst="rect">
                  <a:avLst/>
                </a:prstGeom>
                <a:noFill/>
                <a:extLst>
                  <a:ext uri="{909E8E84-426E-40DD-AFC4-6F175D3DCCD1}">
                    <a14:hiddenFill xmlns:a14="http://schemas.microsoft.com/office/drawing/2010/main">
                      <a:solidFill>
                        <a:srgbClr val="FFFFFF"/>
                      </a:solidFill>
                    </a14:hiddenFill>
                  </a:ext>
                </a:extLst>
              </p:spPr>
            </p:pic>
            <p:pic>
              <p:nvPicPr>
                <p:cNvPr id="178" name="그림 15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710323" y="3345724"/>
                  <a:ext cx="720538" cy="740279"/>
                </a:xfrm>
                <a:prstGeom prst="rect">
                  <a:avLst/>
                </a:prstGeom>
              </p:spPr>
            </p:pic>
          </p:grpSp>
          <p:pic>
            <p:nvPicPr>
              <p:cNvPr id="176" name="그림 155"/>
              <p:cNvPicPr>
                <a:picLocks noChangeAspect="1"/>
              </p:cNvPicPr>
              <p:nvPr/>
            </p:nvPicPr>
            <p:blipFill>
              <a:blip r:embed="rId12"/>
              <a:stretch>
                <a:fillRect/>
              </a:stretch>
            </p:blipFill>
            <p:spPr>
              <a:xfrm>
                <a:off x="6465619" y="5379834"/>
                <a:ext cx="576275" cy="576275"/>
              </a:xfrm>
              <a:prstGeom prst="rect">
                <a:avLst/>
              </a:prstGeom>
            </p:spPr>
          </p:pic>
        </p:grpSp>
      </p:grpSp>
    </p:spTree>
    <p:extLst>
      <p:ext uri="{BB962C8B-B14F-4D97-AF65-F5344CB8AC3E}">
        <p14:creationId xmlns:p14="http://schemas.microsoft.com/office/powerpoint/2010/main" val="17275001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GAN Probabilistic View</a:t>
            </a:r>
          </a:p>
        </p:txBody>
      </p:sp>
      <p:grpSp>
        <p:nvGrpSpPr>
          <p:cNvPr id="10" name="Group 9"/>
          <p:cNvGrpSpPr/>
          <p:nvPr/>
        </p:nvGrpSpPr>
        <p:grpSpPr>
          <a:xfrm>
            <a:off x="6783687" y="1645514"/>
            <a:ext cx="5176530" cy="4633600"/>
            <a:chOff x="6889703" y="1579254"/>
            <a:chExt cx="5176530" cy="4633600"/>
          </a:xfrm>
        </p:grpSpPr>
        <p:grpSp>
          <p:nvGrpSpPr>
            <p:cNvPr id="8" name="Group 7"/>
            <p:cNvGrpSpPr/>
            <p:nvPr/>
          </p:nvGrpSpPr>
          <p:grpSpPr>
            <a:xfrm>
              <a:off x="6889703" y="1579254"/>
              <a:ext cx="4563433" cy="4480870"/>
              <a:chOff x="6889703" y="1579254"/>
              <a:chExt cx="4563433" cy="448087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65504" y="1579254"/>
                <a:ext cx="3887632" cy="199496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65504" y="4022404"/>
                <a:ext cx="3887632" cy="2037720"/>
              </a:xfrm>
              <a:prstGeom prst="rect">
                <a:avLst/>
              </a:prstGeom>
            </p:spPr>
          </p:pic>
          <p:sp>
            <p:nvSpPr>
              <p:cNvPr id="6" name="TextBox 5"/>
              <p:cNvSpPr txBox="1"/>
              <p:nvPr/>
            </p:nvSpPr>
            <p:spPr>
              <a:xfrm>
                <a:off x="6917635" y="4227446"/>
                <a:ext cx="1840056" cy="369332"/>
              </a:xfrm>
              <a:prstGeom prst="rect">
                <a:avLst/>
              </a:prstGeom>
              <a:noFill/>
            </p:spPr>
            <p:txBody>
              <a:bodyPr wrap="none" rtlCol="0">
                <a:spAutoFit/>
              </a:bodyPr>
              <a:lstStyle/>
              <a:p>
                <a:r>
                  <a:rPr lang="en-US" i="1" dirty="0">
                    <a:solidFill>
                      <a:srgbClr val="0070C0"/>
                    </a:solidFill>
                  </a:rPr>
                  <a:t>Probabilistic View</a:t>
                </a:r>
              </a:p>
            </p:txBody>
          </p:sp>
          <p:sp>
            <p:nvSpPr>
              <p:cNvPr id="7" name="TextBox 6"/>
              <p:cNvSpPr txBox="1"/>
              <p:nvPr/>
            </p:nvSpPr>
            <p:spPr>
              <a:xfrm>
                <a:off x="6889703" y="1739977"/>
                <a:ext cx="1353256" cy="369332"/>
              </a:xfrm>
              <a:prstGeom prst="rect">
                <a:avLst/>
              </a:prstGeom>
              <a:noFill/>
            </p:spPr>
            <p:txBody>
              <a:bodyPr wrap="none" rtlCol="0">
                <a:spAutoFit/>
              </a:bodyPr>
              <a:lstStyle/>
              <a:p>
                <a:r>
                  <a:rPr lang="en-US" i="1" dirty="0">
                    <a:solidFill>
                      <a:srgbClr val="0070C0"/>
                    </a:solidFill>
                  </a:rPr>
                  <a:t>GAN Models</a:t>
                </a:r>
              </a:p>
            </p:txBody>
          </p:sp>
        </p:grpSp>
        <mc:AlternateContent xmlns:mc="http://schemas.openxmlformats.org/markup-compatibility/2006" xmlns:a14="http://schemas.microsoft.com/office/drawing/2010/main">
          <mc:Choice Requires="a14">
            <p:sp>
              <p:nvSpPr>
                <p:cNvPr id="9" name="TextBox 8"/>
                <p:cNvSpPr txBox="1"/>
                <p:nvPr/>
              </p:nvSpPr>
              <p:spPr>
                <a:xfrm>
                  <a:off x="9992139" y="5555495"/>
                  <a:ext cx="2074094" cy="65735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charset="0"/>
                          </a:rPr>
                          <m:t>𝑝</m:t>
                        </m:r>
                        <m:d>
                          <m:dPr>
                            <m:ctrlPr>
                              <a:rPr lang="en-US" sz="1400" b="0" i="1" smtClean="0">
                                <a:latin typeface="Cambria Math" panose="02040503050406030204" pitchFamily="18" charset="0"/>
                              </a:rPr>
                            </m:ctrlPr>
                          </m:dPr>
                          <m:e>
                            <m:r>
                              <a:rPr lang="en-US" sz="1400" b="1" i="1" smtClean="0">
                                <a:latin typeface="Cambria Math" charset="0"/>
                              </a:rPr>
                              <m:t>𝒙</m:t>
                            </m:r>
                          </m:e>
                        </m:d>
                        <m:r>
                          <a:rPr lang="en-US" sz="1400" b="0" i="1" smtClean="0">
                            <a:latin typeface="Cambria Math" charset="0"/>
                          </a:rPr>
                          <m:t>= </m:t>
                        </m:r>
                        <m:nary>
                          <m:naryPr>
                            <m:limLoc m:val="undOvr"/>
                            <m:subHide m:val="on"/>
                            <m:supHide m:val="on"/>
                            <m:ctrlPr>
                              <a:rPr lang="en-US" sz="1400" b="0" i="1" smtClean="0">
                                <a:latin typeface="Cambria Math" panose="02040503050406030204" pitchFamily="18" charset="0"/>
                              </a:rPr>
                            </m:ctrlPr>
                          </m:naryPr>
                          <m:sub/>
                          <m:sup/>
                          <m:e>
                            <m:r>
                              <a:rPr lang="en-US" sz="1400" b="0" i="1" smtClean="0">
                                <a:latin typeface="Cambria Math" charset="0"/>
                              </a:rPr>
                              <m:t>𝑝</m:t>
                            </m:r>
                            <m:d>
                              <m:dPr>
                                <m:ctrlPr>
                                  <a:rPr lang="en-US" sz="1400" b="0" i="1" smtClean="0">
                                    <a:latin typeface="Cambria Math" panose="02040503050406030204" pitchFamily="18" charset="0"/>
                                  </a:rPr>
                                </m:ctrlPr>
                              </m:dPr>
                              <m:e>
                                <m:r>
                                  <a:rPr lang="en-US" sz="1400" b="1" i="1" smtClean="0">
                                    <a:latin typeface="Cambria Math" charset="0"/>
                                  </a:rPr>
                                  <m:t>𝒛</m:t>
                                </m:r>
                              </m:e>
                            </m:d>
                            <m:r>
                              <a:rPr lang="en-US" sz="1400" b="0" i="1" smtClean="0">
                                <a:latin typeface="Cambria Math" charset="0"/>
                              </a:rPr>
                              <m:t>𝑝</m:t>
                            </m:r>
                            <m:d>
                              <m:dPr>
                                <m:ctrlPr>
                                  <a:rPr lang="en-US" sz="1400" b="0" i="1" smtClean="0">
                                    <a:latin typeface="Cambria Math" panose="02040503050406030204" pitchFamily="18" charset="0"/>
                                  </a:rPr>
                                </m:ctrlPr>
                              </m:dPr>
                              <m:e>
                                <m:r>
                                  <a:rPr lang="en-US" sz="1400" b="1" i="1" smtClean="0">
                                    <a:latin typeface="Cambria Math" charset="0"/>
                                  </a:rPr>
                                  <m:t>𝒙</m:t>
                                </m:r>
                              </m:e>
                              <m:e>
                                <m:r>
                                  <a:rPr lang="en-US" sz="1400" b="1" i="1" smtClean="0">
                                    <a:latin typeface="Cambria Math" charset="0"/>
                                  </a:rPr>
                                  <m:t>𝒛</m:t>
                                </m:r>
                              </m:e>
                            </m:d>
                            <m:r>
                              <a:rPr lang="en-US" sz="1400" b="0" i="1" smtClean="0">
                                <a:latin typeface="Cambria Math" charset="0"/>
                              </a:rPr>
                              <m:t>𝑑</m:t>
                            </m:r>
                            <m:r>
                              <a:rPr lang="en-US" sz="1400" b="1" i="1" smtClean="0">
                                <a:latin typeface="Cambria Math" charset="0"/>
                              </a:rPr>
                              <m:t>𝒛</m:t>
                            </m:r>
                          </m:e>
                        </m:nary>
                      </m:oMath>
                    </m:oMathPara>
                  </a14:m>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9992139" y="5555495"/>
                  <a:ext cx="2074094" cy="657359"/>
                </a:xfrm>
                <a:prstGeom prst="rect">
                  <a:avLst/>
                </a:prstGeom>
                <a:blipFill rotWithShape="0">
                  <a:blip r:embed="rId5"/>
                  <a:stretch>
                    <a:fillRect/>
                  </a:stretch>
                </a:blipFill>
              </p:spPr>
              <p:txBody>
                <a:bodyPr/>
                <a:lstStyle/>
                <a:p>
                  <a:r>
                    <a:rPr lang="en-US">
                      <a:noFill/>
                    </a:rPr>
                    <a:t> </a:t>
                  </a:r>
                </a:p>
              </p:txBody>
            </p:sp>
          </mc:Fallback>
        </mc:AlternateContent>
      </p:grpSp>
      <p:sp>
        <p:nvSpPr>
          <p:cNvPr id="12" name="Content Placeholder 2"/>
          <p:cNvSpPr>
            <a:spLocks noGrp="1"/>
          </p:cNvSpPr>
          <p:nvPr>
            <p:ph idx="1"/>
          </p:nvPr>
        </p:nvSpPr>
        <p:spPr>
          <a:xfrm>
            <a:off x="838200" y="1825625"/>
            <a:ext cx="10515600" cy="4351338"/>
          </a:xfrm>
        </p:spPr>
        <p:txBody>
          <a:bodyPr>
            <a:normAutofit/>
          </a:bodyPr>
          <a:lstStyle/>
          <a:p>
            <a:pPr>
              <a:buFont typeface="Wingdings" charset="2"/>
              <a:buChar char="§"/>
            </a:pPr>
            <a:r>
              <a:rPr lang="en-US" sz="1800" b="1" dirty="0">
                <a:solidFill>
                  <a:srgbClr val="0070C0"/>
                </a:solidFill>
              </a:rPr>
              <a:t>Two marginal distributions are defined:</a:t>
            </a:r>
          </a:p>
          <a:p>
            <a:pPr lvl="1"/>
            <a:r>
              <a:rPr lang="en-US" sz="1800" i="1" dirty="0"/>
              <a:t>q</a:t>
            </a:r>
            <a:r>
              <a:rPr lang="en-US" sz="1800" dirty="0"/>
              <a:t>(</a:t>
            </a:r>
            <a:r>
              <a:rPr lang="en-US" sz="1800" b="1" i="1" dirty="0"/>
              <a:t>x</a:t>
            </a:r>
            <a:r>
              <a:rPr lang="en-US" sz="1800" dirty="0"/>
              <a:t>) : the data marginal distribution (unknown)</a:t>
            </a:r>
          </a:p>
          <a:p>
            <a:pPr lvl="1"/>
            <a:r>
              <a:rPr lang="en-US" sz="1800" i="1" dirty="0"/>
              <a:t>p</a:t>
            </a:r>
            <a:r>
              <a:rPr lang="en-US" sz="1800" dirty="0"/>
              <a:t>(</a:t>
            </a:r>
            <a:r>
              <a:rPr lang="en-US" sz="1800" b="1" i="1" dirty="0"/>
              <a:t>x</a:t>
            </a:r>
            <a:r>
              <a:rPr lang="en-US" sz="1800" dirty="0"/>
              <a:t>) : the model marginal distribution, </a:t>
            </a:r>
          </a:p>
          <a:p>
            <a:pPr>
              <a:buFont typeface="Wingdings" charset="2"/>
              <a:buChar char="§"/>
            </a:pPr>
            <a:r>
              <a:rPr lang="en-US" sz="1800" b="1" dirty="0">
                <a:solidFill>
                  <a:srgbClr val="0070C0"/>
                </a:solidFill>
              </a:rPr>
              <a:t>GAN operates as following:</a:t>
            </a:r>
          </a:p>
          <a:p>
            <a:pPr lvl="1"/>
            <a:r>
              <a:rPr lang="en-US" sz="1800" i="1" dirty="0"/>
              <a:t>G</a:t>
            </a:r>
            <a:r>
              <a:rPr lang="en-US" sz="1800" dirty="0"/>
              <a:t>: sampling </a:t>
            </a:r>
            <a:r>
              <a:rPr lang="en-US" sz="1800" b="1" i="1" dirty="0"/>
              <a:t>z</a:t>
            </a:r>
            <a:r>
              <a:rPr lang="en-US" sz="1800" dirty="0"/>
              <a:t> ~ </a:t>
            </a:r>
            <a:r>
              <a:rPr lang="en-US" sz="1800" i="1" dirty="0"/>
              <a:t>p</a:t>
            </a:r>
            <a:r>
              <a:rPr lang="en-US" sz="1800" dirty="0"/>
              <a:t>(</a:t>
            </a:r>
            <a:r>
              <a:rPr lang="en-US" sz="1800" b="1" i="1" dirty="0"/>
              <a:t>z</a:t>
            </a:r>
            <a:r>
              <a:rPr lang="en-US" sz="1800" dirty="0"/>
              <a:t>) then sampling </a:t>
            </a:r>
            <a:r>
              <a:rPr lang="en-US" sz="1800" b="1" i="1" dirty="0"/>
              <a:t>x</a:t>
            </a:r>
            <a:r>
              <a:rPr lang="en-US" sz="1800" dirty="0"/>
              <a:t> ~ </a:t>
            </a:r>
            <a:r>
              <a:rPr lang="en-US" sz="1800" i="1" dirty="0"/>
              <a:t>p</a:t>
            </a:r>
            <a:r>
              <a:rPr lang="en-US" sz="1800" dirty="0"/>
              <a:t>(</a:t>
            </a:r>
            <a:r>
              <a:rPr lang="en-US" sz="1800" b="1" i="1" dirty="0"/>
              <a:t>x</a:t>
            </a:r>
            <a:r>
              <a:rPr lang="en-US" sz="1800" dirty="0"/>
              <a:t>|</a:t>
            </a:r>
            <a:r>
              <a:rPr lang="en-US" sz="1800" b="1" i="1" dirty="0"/>
              <a:t>z</a:t>
            </a:r>
            <a:r>
              <a:rPr lang="en-US" sz="1800" dirty="0"/>
              <a:t>)</a:t>
            </a:r>
          </a:p>
          <a:p>
            <a:pPr lvl="1"/>
            <a:r>
              <a:rPr lang="en-US" sz="1800" i="1" dirty="0"/>
              <a:t>D</a:t>
            </a:r>
            <a:r>
              <a:rPr lang="en-US" sz="1800" dirty="0"/>
              <a:t>: receive </a:t>
            </a:r>
            <a:r>
              <a:rPr lang="en-US" sz="1800" b="1" i="1" dirty="0"/>
              <a:t>x</a:t>
            </a:r>
            <a:r>
              <a:rPr lang="en-US" sz="1800" dirty="0"/>
              <a:t> ~ </a:t>
            </a:r>
            <a:r>
              <a:rPr lang="en-US" sz="1800" i="1" dirty="0"/>
              <a:t>q</a:t>
            </a:r>
            <a:r>
              <a:rPr lang="en-US" sz="1800" dirty="0"/>
              <a:t>(</a:t>
            </a:r>
            <a:r>
              <a:rPr lang="en-US" sz="1800" b="1" i="1" dirty="0"/>
              <a:t>x</a:t>
            </a:r>
            <a:r>
              <a:rPr lang="en-US" sz="1800" dirty="0"/>
              <a:t>), outputs prediction</a:t>
            </a:r>
          </a:p>
          <a:p>
            <a:pPr lvl="1"/>
            <a:r>
              <a:rPr lang="en-US" sz="1800" i="1" dirty="0"/>
              <a:t>D</a:t>
            </a:r>
            <a:r>
              <a:rPr lang="en-US" sz="1800" dirty="0"/>
              <a:t> outputs likelihood in (0,1) of real image </a:t>
            </a:r>
            <a:r>
              <a:rPr lang="en-US" sz="1800" i="1" dirty="0"/>
              <a:t>q</a:t>
            </a:r>
            <a:r>
              <a:rPr lang="en-US" sz="1800" dirty="0"/>
              <a:t>(</a:t>
            </a:r>
            <a:r>
              <a:rPr lang="en-US" sz="1800" b="1" i="1" dirty="0"/>
              <a:t>x</a:t>
            </a:r>
            <a:r>
              <a:rPr lang="en-US" sz="1800" dirty="0"/>
              <a:t>)</a:t>
            </a:r>
          </a:p>
          <a:p>
            <a:pPr>
              <a:buFont typeface="Wingdings" charset="2"/>
              <a:buChar char="§"/>
            </a:pPr>
            <a:r>
              <a:rPr lang="en-US" sz="1800" b="1" dirty="0">
                <a:solidFill>
                  <a:srgbClr val="0070C0"/>
                </a:solidFill>
              </a:rPr>
              <a:t>Learnable minimax objective function of </a:t>
            </a:r>
            <a:r>
              <a:rPr lang="en-US" sz="1800" b="1" i="1" dirty="0">
                <a:solidFill>
                  <a:srgbClr val="0070C0"/>
                </a:solidFill>
              </a:rPr>
              <a:t>D</a:t>
            </a:r>
            <a:r>
              <a:rPr lang="en-US" sz="1800" b="1" dirty="0">
                <a:solidFill>
                  <a:srgbClr val="0070C0"/>
                </a:solidFill>
              </a:rPr>
              <a:t> and </a:t>
            </a:r>
            <a:r>
              <a:rPr lang="en-US" sz="1800" b="1" i="1" dirty="0">
                <a:solidFill>
                  <a:srgbClr val="0070C0"/>
                </a:solidFill>
              </a:rPr>
              <a:t>G</a:t>
            </a:r>
            <a:r>
              <a:rPr lang="en-US" sz="1800" b="1" dirty="0">
                <a:solidFill>
                  <a:srgbClr val="0070C0"/>
                </a:solidFill>
              </a:rPr>
              <a:t> is:</a:t>
            </a:r>
          </a:p>
          <a:p>
            <a:pPr>
              <a:buFont typeface="Wingdings" charset="2"/>
              <a:buChar char="§"/>
            </a:pPr>
            <a:endParaRPr lang="en-US" sz="1800" b="1" dirty="0">
              <a:solidFill>
                <a:srgbClr val="0070C0"/>
              </a:solidFill>
            </a:endParaRPr>
          </a:p>
          <a:p>
            <a:pPr>
              <a:buFont typeface="Wingdings" charset="2"/>
              <a:buChar char="§"/>
            </a:pPr>
            <a:endParaRPr lang="en-US" sz="1800" b="1" dirty="0">
              <a:solidFill>
                <a:srgbClr val="0070C0"/>
              </a:solidFill>
            </a:endParaRPr>
          </a:p>
          <a:p>
            <a:pPr marL="0" indent="0">
              <a:buNone/>
            </a:pPr>
            <a:endParaRPr lang="en-US" sz="1800" b="1" dirty="0">
              <a:solidFill>
                <a:srgbClr val="0070C0"/>
              </a:solidFill>
            </a:endParaRPr>
          </a:p>
        </p:txBody>
      </p:sp>
      <p:grpSp>
        <p:nvGrpSpPr>
          <p:cNvPr id="27" name="Group 26"/>
          <p:cNvGrpSpPr/>
          <p:nvPr/>
        </p:nvGrpSpPr>
        <p:grpSpPr>
          <a:xfrm>
            <a:off x="1092633" y="4608119"/>
            <a:ext cx="5723948" cy="1580930"/>
            <a:chOff x="1092633" y="4565255"/>
            <a:chExt cx="5723948" cy="1580930"/>
          </a:xfrm>
        </p:grpSpPr>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2633" y="4565255"/>
              <a:ext cx="5378846" cy="462630"/>
            </a:xfrm>
            <a:prstGeom prst="rect">
              <a:avLst/>
            </a:prstGeom>
          </p:spPr>
        </p:pic>
        <p:sp>
          <p:nvSpPr>
            <p:cNvPr id="18" name="TextBox 17"/>
            <p:cNvSpPr txBox="1"/>
            <p:nvPr/>
          </p:nvSpPr>
          <p:spPr>
            <a:xfrm>
              <a:off x="1469053" y="5261668"/>
              <a:ext cx="3124189" cy="338554"/>
            </a:xfrm>
            <a:prstGeom prst="rect">
              <a:avLst/>
            </a:prstGeom>
            <a:noFill/>
          </p:spPr>
          <p:txBody>
            <a:bodyPr wrap="none" rtlCol="0">
              <a:spAutoFit/>
            </a:bodyPr>
            <a:lstStyle/>
            <a:p>
              <a:r>
                <a:rPr lang="en-US" sz="1600" i="1" dirty="0">
                  <a:solidFill>
                    <a:srgbClr val="C00000"/>
                  </a:solidFill>
                </a:rPr>
                <a:t>Discriminator output for real data </a:t>
              </a:r>
              <a:r>
                <a:rPr lang="en-US" sz="1600" b="1" i="1" dirty="0">
                  <a:solidFill>
                    <a:srgbClr val="C00000"/>
                  </a:solidFill>
                </a:rPr>
                <a:t>x</a:t>
              </a:r>
            </a:p>
          </p:txBody>
        </p:sp>
        <p:sp>
          <p:nvSpPr>
            <p:cNvPr id="19" name="TextBox 18"/>
            <p:cNvSpPr txBox="1"/>
            <p:nvPr/>
          </p:nvSpPr>
          <p:spPr>
            <a:xfrm>
              <a:off x="3413855" y="5807631"/>
              <a:ext cx="3402726" cy="338554"/>
            </a:xfrm>
            <a:prstGeom prst="rect">
              <a:avLst/>
            </a:prstGeom>
            <a:noFill/>
          </p:spPr>
          <p:txBody>
            <a:bodyPr wrap="none" rtlCol="0">
              <a:spAutoFit/>
            </a:bodyPr>
            <a:lstStyle/>
            <a:p>
              <a:r>
                <a:rPr lang="en-US" sz="1600" i="1" dirty="0">
                  <a:solidFill>
                    <a:srgbClr val="C00000"/>
                  </a:solidFill>
                </a:rPr>
                <a:t>Discriminator output for fake data G(</a:t>
              </a:r>
              <a:r>
                <a:rPr lang="en-US" sz="1600" b="1" i="1" dirty="0">
                  <a:solidFill>
                    <a:srgbClr val="C00000"/>
                  </a:solidFill>
                </a:rPr>
                <a:t>z</a:t>
              </a:r>
              <a:r>
                <a:rPr lang="en-US" sz="1600" i="1" dirty="0">
                  <a:solidFill>
                    <a:srgbClr val="C00000"/>
                  </a:solidFill>
                </a:rPr>
                <a:t>)</a:t>
              </a:r>
              <a:endParaRPr lang="en-US" sz="1600" b="1" i="1" dirty="0">
                <a:solidFill>
                  <a:srgbClr val="C00000"/>
                </a:solidFill>
              </a:endParaRPr>
            </a:p>
          </p:txBody>
        </p:sp>
        <p:cxnSp>
          <p:nvCxnSpPr>
            <p:cNvPr id="21" name="Curved Connector 20"/>
            <p:cNvCxnSpPr/>
            <p:nvPr/>
          </p:nvCxnSpPr>
          <p:spPr>
            <a:xfrm rot="5400000">
              <a:off x="2933022" y="4972121"/>
              <a:ext cx="365504" cy="169254"/>
            </a:xfrm>
            <a:prstGeom prst="curvedConnector3">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urved Connector 24"/>
            <p:cNvCxnSpPr>
              <a:endCxn id="19" idx="0"/>
            </p:cNvCxnSpPr>
            <p:nvPr/>
          </p:nvCxnSpPr>
          <p:spPr>
            <a:xfrm rot="5400000">
              <a:off x="4904310" y="5084904"/>
              <a:ext cx="933635" cy="511818"/>
            </a:xfrm>
            <a:prstGeom prst="curvedConnector3">
              <a:avLst>
                <a:gd name="adj1" fmla="val 50000"/>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04126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Minimax GANs: Two-Player Game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1800" b="1" dirty="0">
                    <a:solidFill>
                      <a:srgbClr val="0070C0"/>
                    </a:solidFill>
                  </a:rPr>
                  <a:t>Train Jointly in Minimax Game</a:t>
                </a:r>
              </a:p>
              <a:p>
                <a:r>
                  <a:rPr lang="en-US" sz="1800" b="1" dirty="0">
                    <a:solidFill>
                      <a:srgbClr val="0070C0"/>
                    </a:solidFill>
                  </a:rPr>
                  <a:t>Minimax Objective Function</a:t>
                </a:r>
              </a:p>
              <a:p>
                <a:r>
                  <a:rPr lang="en-US" sz="1800" b="1" dirty="0">
                    <a:solidFill>
                      <a:srgbClr val="0070C0"/>
                    </a:solidFill>
                  </a:rPr>
                  <a:t>Discriminator</a:t>
                </a:r>
                <a:r>
                  <a:rPr lang="en-US" sz="1800" dirty="0">
                    <a:solidFill>
                      <a:srgbClr val="0070C0"/>
                    </a:solidFill>
                  </a:rPr>
                  <a:t> </a:t>
                </a:r>
                <a:r>
                  <a:rPr lang="en-US" sz="1800" dirty="0"/>
                  <a:t>(</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charset="0"/>
                            <a:ea typeface="Cambria Math" charset="0"/>
                            <a:cs typeface="Cambria Math" charset="0"/>
                          </a:rPr>
                          <m:t>𝜃</m:t>
                        </m:r>
                      </m:e>
                      <m:sub>
                        <m:r>
                          <a:rPr lang="en-US" sz="1800" b="0" i="1" smtClean="0">
                            <a:latin typeface="Cambria Math" charset="0"/>
                          </a:rPr>
                          <m:t>𝑑</m:t>
                        </m:r>
                      </m:sub>
                    </m:sSub>
                  </m:oMath>
                </a14:m>
                <a:r>
                  <a:rPr lang="en-US" sz="1800" dirty="0"/>
                  <a:t>): Maximizes objective such that </a:t>
                </a:r>
                <a14:m>
                  <m:oMath xmlns:m="http://schemas.openxmlformats.org/officeDocument/2006/math">
                    <m:r>
                      <a:rPr lang="en-US" sz="1800" b="0" i="1" smtClean="0">
                        <a:latin typeface="Cambria Math" charset="0"/>
                      </a:rPr>
                      <m:t>𝐷</m:t>
                    </m:r>
                    <m:d>
                      <m:dPr>
                        <m:ctrlPr>
                          <a:rPr lang="en-US" sz="1800" b="0" i="1" smtClean="0">
                            <a:latin typeface="Cambria Math" panose="02040503050406030204" pitchFamily="18" charset="0"/>
                          </a:rPr>
                        </m:ctrlPr>
                      </m:dPr>
                      <m:e>
                        <m:r>
                          <a:rPr lang="en-US" sz="1800" b="0" i="1" smtClean="0">
                            <a:latin typeface="Cambria Math" charset="0"/>
                          </a:rPr>
                          <m:t>𝑥</m:t>
                        </m:r>
                      </m:e>
                    </m:d>
                  </m:oMath>
                </a14:m>
                <a:r>
                  <a:rPr lang="en-US" sz="1800" dirty="0"/>
                  <a:t> is close to 1 (real) and </a:t>
                </a:r>
                <a14:m>
                  <m:oMath xmlns:m="http://schemas.openxmlformats.org/officeDocument/2006/math">
                    <m:r>
                      <a:rPr lang="en-US" sz="1800" b="0" i="1" smtClean="0">
                        <a:latin typeface="Cambria Math" charset="0"/>
                      </a:rPr>
                      <m:t>𝐷</m:t>
                    </m:r>
                    <m:r>
                      <a:rPr lang="en-US" sz="1800" b="0" i="1" smtClean="0">
                        <a:latin typeface="Cambria Math" charset="0"/>
                      </a:rPr>
                      <m:t>(</m:t>
                    </m:r>
                    <m:r>
                      <a:rPr lang="en-US" sz="1800" b="0" i="1" smtClean="0">
                        <a:latin typeface="Cambria Math" charset="0"/>
                      </a:rPr>
                      <m:t>𝐺</m:t>
                    </m:r>
                    <m:d>
                      <m:dPr>
                        <m:ctrlPr>
                          <a:rPr lang="en-US" sz="1800" b="0" i="1" smtClean="0">
                            <a:latin typeface="Cambria Math" panose="02040503050406030204" pitchFamily="18" charset="0"/>
                          </a:rPr>
                        </m:ctrlPr>
                      </m:dPr>
                      <m:e>
                        <m:r>
                          <a:rPr lang="en-US" sz="1800" b="0" i="1" smtClean="0">
                            <a:latin typeface="Cambria Math" charset="0"/>
                          </a:rPr>
                          <m:t>𝑧</m:t>
                        </m:r>
                      </m:e>
                    </m:d>
                    <m:r>
                      <a:rPr lang="en-US" sz="1800" b="0" i="1" smtClean="0">
                        <a:latin typeface="Cambria Math" charset="0"/>
                      </a:rPr>
                      <m:t>)</m:t>
                    </m:r>
                  </m:oMath>
                </a14:m>
                <a:r>
                  <a:rPr lang="en-US" sz="1800" dirty="0"/>
                  <a:t> is close to 0 (fake)</a:t>
                </a:r>
              </a:p>
              <a:p>
                <a:r>
                  <a:rPr lang="en-US" sz="1800" b="1" dirty="0">
                    <a:solidFill>
                      <a:srgbClr val="0070C0"/>
                    </a:solidFill>
                  </a:rPr>
                  <a:t>Generator</a:t>
                </a:r>
                <a:r>
                  <a:rPr lang="en-US" sz="1800" dirty="0">
                    <a:solidFill>
                      <a:srgbClr val="0070C0"/>
                    </a:solidFill>
                  </a:rPr>
                  <a:t>  </a:t>
                </a:r>
                <a:r>
                  <a:rPr lang="en-US" sz="1800" dirty="0"/>
                  <a:t>(</a:t>
                </a:r>
                <a14:m>
                  <m:oMath xmlns:m="http://schemas.openxmlformats.org/officeDocument/2006/math">
                    <m:sSub>
                      <m:sSubPr>
                        <m:ctrlPr>
                          <a:rPr lang="en-US" sz="1800" i="1">
                            <a:latin typeface="Cambria Math" panose="02040503050406030204" pitchFamily="18" charset="0"/>
                          </a:rPr>
                        </m:ctrlPr>
                      </m:sSubPr>
                      <m:e>
                        <m:r>
                          <a:rPr lang="en-US" sz="1800" i="1">
                            <a:latin typeface="Cambria Math" charset="0"/>
                            <a:ea typeface="Cambria Math" charset="0"/>
                            <a:cs typeface="Cambria Math" charset="0"/>
                          </a:rPr>
                          <m:t>𝜃</m:t>
                        </m:r>
                      </m:e>
                      <m:sub>
                        <m:r>
                          <a:rPr lang="en-US" sz="1800" b="0" i="1" smtClean="0">
                            <a:latin typeface="Cambria Math" charset="0"/>
                          </a:rPr>
                          <m:t>𝑔</m:t>
                        </m:r>
                      </m:sub>
                    </m:sSub>
                  </m:oMath>
                </a14:m>
                <a:r>
                  <a:rPr lang="en-US" sz="1800" dirty="0"/>
                  <a:t>): Minimize objective such that  </a:t>
                </a:r>
                <a14:m>
                  <m:oMath xmlns:m="http://schemas.openxmlformats.org/officeDocument/2006/math">
                    <m:r>
                      <a:rPr lang="en-US" sz="1800" i="1">
                        <a:latin typeface="Cambria Math" charset="0"/>
                      </a:rPr>
                      <m:t>𝐷</m:t>
                    </m:r>
                    <m:r>
                      <a:rPr lang="en-US" sz="1800" i="1">
                        <a:latin typeface="Cambria Math" charset="0"/>
                      </a:rPr>
                      <m:t>(</m:t>
                    </m:r>
                    <m:r>
                      <a:rPr lang="en-US" sz="1800" i="1">
                        <a:latin typeface="Cambria Math" charset="0"/>
                      </a:rPr>
                      <m:t>𝐺</m:t>
                    </m:r>
                    <m:d>
                      <m:dPr>
                        <m:ctrlPr>
                          <a:rPr lang="en-US" sz="1800" i="1">
                            <a:latin typeface="Cambria Math" panose="02040503050406030204" pitchFamily="18" charset="0"/>
                          </a:rPr>
                        </m:ctrlPr>
                      </m:dPr>
                      <m:e>
                        <m:r>
                          <a:rPr lang="en-US" sz="1800" i="1">
                            <a:latin typeface="Cambria Math" charset="0"/>
                          </a:rPr>
                          <m:t>𝑧</m:t>
                        </m:r>
                      </m:e>
                    </m:d>
                    <m:r>
                      <a:rPr lang="en-US" sz="1800" i="1">
                        <a:latin typeface="Cambria Math" charset="0"/>
                      </a:rPr>
                      <m:t>)</m:t>
                    </m:r>
                  </m:oMath>
                </a14:m>
                <a:r>
                  <a:rPr lang="en-US" sz="1800" dirty="0"/>
                  <a:t>is close to 1 (fool discriminator to think </a:t>
                </a:r>
                <a14:m>
                  <m:oMath xmlns:m="http://schemas.openxmlformats.org/officeDocument/2006/math">
                    <m:r>
                      <a:rPr lang="en-US" sz="1800" b="0" i="1" smtClean="0">
                        <a:latin typeface="Cambria Math" charset="0"/>
                      </a:rPr>
                      <m:t>𝐺</m:t>
                    </m:r>
                    <m:r>
                      <a:rPr lang="en-US" sz="1800" b="0" i="1" smtClean="0">
                        <a:latin typeface="Cambria Math" charset="0"/>
                      </a:rPr>
                      <m:t>(</m:t>
                    </m:r>
                    <m:r>
                      <a:rPr lang="en-US" sz="1800" b="0" i="1" smtClean="0">
                        <a:latin typeface="Cambria Math" charset="0"/>
                      </a:rPr>
                      <m:t>𝑧</m:t>
                    </m:r>
                    <m:r>
                      <a:rPr lang="en-US" sz="1800" b="0" i="1" smtClean="0">
                        <a:latin typeface="Cambria Math" charset="0"/>
                      </a:rPr>
                      <m:t>)</m:t>
                    </m:r>
                  </m:oMath>
                </a14:m>
                <a:r>
                  <a:rPr lang="en-US" sz="1800" dirty="0"/>
                  <a:t> is real)</a:t>
                </a:r>
              </a:p>
              <a:p>
                <a:pPr marL="0" indent="0">
                  <a:buNone/>
                </a:pPr>
                <a:endParaRPr lang="en-US" sz="1800" b="1" dirty="0">
                  <a:solidFill>
                    <a:srgbClr val="0070C0"/>
                  </a:solidFill>
                </a:endParaRPr>
              </a:p>
              <a:p>
                <a:pPr marL="0" indent="0">
                  <a:buNone/>
                </a:pPr>
                <a:r>
                  <a:rPr lang="en-US" sz="1800" b="1" dirty="0">
                    <a:solidFill>
                      <a:srgbClr val="C00000"/>
                    </a:solidFill>
                  </a:rPr>
                  <a:t>Optimization Alternate Between:</a:t>
                </a:r>
              </a:p>
              <a:p>
                <a:pPr>
                  <a:buFont typeface="Wingdings" charset="2"/>
                  <a:buChar char="§"/>
                </a:pPr>
                <a:r>
                  <a:rPr lang="en-US" sz="1800" b="1" dirty="0">
                    <a:solidFill>
                      <a:srgbClr val="0070C0"/>
                    </a:solidFill>
                  </a:rPr>
                  <a:t>Gradient Ascent on Discriminator	:</a:t>
                </a:r>
              </a:p>
              <a:p>
                <a:pPr>
                  <a:buFont typeface="Wingdings" charset="2"/>
                  <a:buChar char="§"/>
                </a:pPr>
                <a:endParaRPr lang="en-US" sz="1800" b="1" dirty="0">
                  <a:solidFill>
                    <a:srgbClr val="0070C0"/>
                  </a:solidFill>
                </a:endParaRPr>
              </a:p>
              <a:p>
                <a:pPr>
                  <a:buFont typeface="Wingdings" charset="2"/>
                  <a:buChar char="§"/>
                </a:pPr>
                <a:r>
                  <a:rPr lang="en-US" sz="1800" b="1" dirty="0">
                    <a:solidFill>
                      <a:srgbClr val="0070C0"/>
                    </a:solidFill>
                  </a:rPr>
                  <a:t>Gradient Descent on Generator	: </a:t>
                </a:r>
              </a:p>
              <a:p>
                <a:pPr marL="0" indent="0">
                  <a:buNone/>
                </a:pPr>
                <a:endParaRPr lang="en-US" sz="18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522" t="-1261"/>
                </a:stretch>
              </a:blipFill>
            </p:spPr>
            <p:txBody>
              <a:bodyPr/>
              <a:lstStyle/>
              <a:p>
                <a:r>
                  <a:rPr lang="en-US">
                    <a:noFill/>
                  </a:rPr>
                  <a:t> </a:t>
                </a:r>
              </a:p>
            </p:txBody>
          </p:sp>
        </mc:Fallback>
      </mc:AlternateContent>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0546" y="1820157"/>
            <a:ext cx="7258804" cy="625475"/>
          </a:xfrm>
          <a:prstGeom prst="rect">
            <a:avLst/>
          </a:prstGeom>
        </p:spPr>
      </p:pic>
      <p:sp>
        <p:nvSpPr>
          <p:cNvPr id="5" name="Right Brace 4"/>
          <p:cNvSpPr/>
          <p:nvPr/>
        </p:nvSpPr>
        <p:spPr>
          <a:xfrm>
            <a:off x="4114796" y="1820157"/>
            <a:ext cx="285750" cy="625475"/>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4599" y="4703051"/>
            <a:ext cx="3860801" cy="582943"/>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54599" y="3915491"/>
            <a:ext cx="6604751" cy="647151"/>
          </a:xfrm>
          <a:prstGeom prst="rect">
            <a:avLst/>
          </a:prstGeom>
        </p:spPr>
      </p:pic>
      <p:sp>
        <p:nvSpPr>
          <p:cNvPr id="10" name="TextBox 9"/>
          <p:cNvSpPr txBox="1"/>
          <p:nvPr/>
        </p:nvSpPr>
        <p:spPr>
          <a:xfrm>
            <a:off x="838200" y="5644934"/>
            <a:ext cx="8747138" cy="646331"/>
          </a:xfrm>
          <a:prstGeom prst="rect">
            <a:avLst/>
          </a:prstGeom>
          <a:noFill/>
        </p:spPr>
        <p:txBody>
          <a:bodyPr wrap="none" rtlCol="0">
            <a:spAutoFit/>
          </a:bodyPr>
          <a:lstStyle/>
          <a:p>
            <a:r>
              <a:rPr lang="en-US" dirty="0">
                <a:solidFill>
                  <a:srgbClr val="C00000"/>
                </a:solidFill>
              </a:rPr>
              <a:t>Notes: Jointly training two networks is challenging, can be unstable. </a:t>
            </a:r>
          </a:p>
          <a:p>
            <a:r>
              <a:rPr lang="en-US" dirty="0">
                <a:solidFill>
                  <a:srgbClr val="C00000"/>
                </a:solidFill>
              </a:rPr>
              <a:t>Choosing objectives with better loss landscapes helps training, is an active area of research.</a:t>
            </a:r>
          </a:p>
        </p:txBody>
      </p:sp>
    </p:spTree>
    <p:extLst>
      <p:ext uri="{BB962C8B-B14F-4D97-AF65-F5344CB8AC3E}">
        <p14:creationId xmlns:p14="http://schemas.microsoft.com/office/powerpoint/2010/main" val="6511728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MM-GANs: Algorithm </a:t>
            </a:r>
          </a:p>
        </p:txBody>
      </p:sp>
      <p:grpSp>
        <p:nvGrpSpPr>
          <p:cNvPr id="11" name="Group 10"/>
          <p:cNvGrpSpPr/>
          <p:nvPr/>
        </p:nvGrpSpPr>
        <p:grpSpPr>
          <a:xfrm>
            <a:off x="838200" y="1911681"/>
            <a:ext cx="10906126" cy="3196558"/>
            <a:chOff x="809624" y="2090278"/>
            <a:chExt cx="10906126" cy="3196558"/>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9624" y="2090278"/>
              <a:ext cx="5587336" cy="3196558"/>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6088" y="2493794"/>
              <a:ext cx="4919662" cy="2201406"/>
            </a:xfrm>
            <a:prstGeom prst="rect">
              <a:avLst/>
            </a:prstGeom>
          </p:spPr>
        </p:pic>
        <p:sp>
          <p:nvSpPr>
            <p:cNvPr id="10" name="Right Brace 9"/>
            <p:cNvSpPr/>
            <p:nvPr/>
          </p:nvSpPr>
          <p:spPr>
            <a:xfrm>
              <a:off x="6396960" y="2338388"/>
              <a:ext cx="399128" cy="2512219"/>
            </a:xfrm>
            <a:prstGeom prst="rightBrace">
              <a:avLst/>
            </a:prstGeom>
            <a:ln w="28575">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sp>
        <p:nvSpPr>
          <p:cNvPr id="12" name="TextBox 11"/>
          <p:cNvSpPr txBox="1"/>
          <p:nvPr/>
        </p:nvSpPr>
        <p:spPr>
          <a:xfrm>
            <a:off x="985838" y="5400673"/>
            <a:ext cx="7566495" cy="646331"/>
          </a:xfrm>
          <a:prstGeom prst="rect">
            <a:avLst/>
          </a:prstGeom>
          <a:noFill/>
        </p:spPr>
        <p:txBody>
          <a:bodyPr wrap="none" rtlCol="0">
            <a:spAutoFit/>
          </a:bodyPr>
          <a:lstStyle/>
          <a:p>
            <a:pPr marL="285750" indent="-285750">
              <a:buFont typeface="Wingdings" charset="2"/>
              <a:buChar char="§"/>
            </a:pPr>
            <a:r>
              <a:rPr lang="en-US" dirty="0">
                <a:solidFill>
                  <a:srgbClr val="C00000"/>
                </a:solidFill>
              </a:rPr>
              <a:t>Some find </a:t>
            </a:r>
            <a:r>
              <a:rPr lang="en-US" i="1" dirty="0">
                <a:solidFill>
                  <a:srgbClr val="C00000"/>
                </a:solidFill>
              </a:rPr>
              <a:t>k</a:t>
            </a:r>
            <a:r>
              <a:rPr lang="en-US" dirty="0">
                <a:solidFill>
                  <a:srgbClr val="C00000"/>
                </a:solidFill>
              </a:rPr>
              <a:t>=1 more stable, others use </a:t>
            </a:r>
            <a:r>
              <a:rPr lang="en-US" i="1" dirty="0">
                <a:solidFill>
                  <a:srgbClr val="C00000"/>
                </a:solidFill>
              </a:rPr>
              <a:t>k</a:t>
            </a:r>
            <a:r>
              <a:rPr lang="en-US" dirty="0">
                <a:solidFill>
                  <a:srgbClr val="C00000"/>
                </a:solidFill>
              </a:rPr>
              <a:t> &gt; 1, no best rule.</a:t>
            </a:r>
          </a:p>
          <a:p>
            <a:pPr marL="285750" indent="-285750">
              <a:buFont typeface="Wingdings" charset="2"/>
              <a:buChar char="§"/>
            </a:pPr>
            <a:r>
              <a:rPr lang="en-US" dirty="0">
                <a:solidFill>
                  <a:srgbClr val="C00000"/>
                </a:solidFill>
              </a:rPr>
              <a:t>Recent work (e.g. Wasserstein GAN) alleviates this problem, better stability!</a:t>
            </a:r>
          </a:p>
        </p:txBody>
      </p:sp>
    </p:spTree>
    <p:extLst>
      <p:ext uri="{BB962C8B-B14F-4D97-AF65-F5344CB8AC3E}">
        <p14:creationId xmlns:p14="http://schemas.microsoft.com/office/powerpoint/2010/main" val="165660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64579-D2C3-2347-B854-2E6F41040BBB}"/>
              </a:ext>
            </a:extLst>
          </p:cNvPr>
          <p:cNvSpPr>
            <a:spLocks noGrp="1"/>
          </p:cNvSpPr>
          <p:nvPr>
            <p:ph type="title"/>
          </p:nvPr>
        </p:nvSpPr>
        <p:spPr/>
        <p:txBody>
          <a:bodyPr/>
          <a:lstStyle/>
          <a:p>
            <a:r>
              <a:rPr lang="en-US" dirty="0"/>
              <a:t>Welcome to Data Science Center UI</a:t>
            </a:r>
          </a:p>
        </p:txBody>
      </p:sp>
      <p:sp>
        <p:nvSpPr>
          <p:cNvPr id="3" name="Content Placeholder 2">
            <a:extLst>
              <a:ext uri="{FF2B5EF4-FFF2-40B4-BE49-F238E27FC236}">
                <a16:creationId xmlns:a16="http://schemas.microsoft.com/office/drawing/2014/main" id="{464FAF4A-AC23-C540-ABA7-A5E72095984F}"/>
              </a:ext>
            </a:extLst>
          </p:cNvPr>
          <p:cNvSpPr>
            <a:spLocks noGrp="1"/>
          </p:cNvSpPr>
          <p:nvPr>
            <p:ph idx="1"/>
          </p:nvPr>
        </p:nvSpPr>
        <p:spPr/>
        <p:txBody>
          <a:bodyPr>
            <a:normAutofit lnSpcReduction="10000"/>
          </a:bodyPr>
          <a:lstStyle/>
          <a:p>
            <a:pPr marL="0" indent="0">
              <a:buNone/>
            </a:pPr>
            <a:r>
              <a:rPr lang="en-US" b="1" dirty="0">
                <a:solidFill>
                  <a:srgbClr val="0070C0"/>
                </a:solidFill>
              </a:rPr>
              <a:t>What You Will Learn Today</a:t>
            </a:r>
          </a:p>
          <a:p>
            <a:pPr lvl="1">
              <a:buFont typeface="Wingdings" pitchFamily="2" charset="2"/>
              <a:buChar char="§"/>
            </a:pPr>
            <a:r>
              <a:rPr lang="en-US" dirty="0"/>
              <a:t>Introduction to Generative Models </a:t>
            </a:r>
          </a:p>
          <a:p>
            <a:pPr lvl="1">
              <a:buFont typeface="Wingdings" pitchFamily="2" charset="2"/>
              <a:buChar char="§"/>
            </a:pPr>
            <a:r>
              <a:rPr lang="en-US" dirty="0"/>
              <a:t>Overview Generative Adversarial Networks</a:t>
            </a:r>
          </a:p>
          <a:p>
            <a:pPr lvl="1">
              <a:buFont typeface="Wingdings" pitchFamily="2" charset="2"/>
              <a:buChar char="§"/>
            </a:pPr>
            <a:r>
              <a:rPr lang="en-US" dirty="0"/>
              <a:t>Deep Convolutional GAN </a:t>
            </a:r>
          </a:p>
          <a:p>
            <a:pPr lvl="1">
              <a:buFont typeface="Wingdings" pitchFamily="2" charset="2"/>
              <a:buChar char="§"/>
            </a:pPr>
            <a:r>
              <a:rPr lang="en-US" dirty="0"/>
              <a:t>Conditional GAN </a:t>
            </a:r>
          </a:p>
          <a:p>
            <a:pPr lvl="1">
              <a:buFont typeface="Wingdings" pitchFamily="2" charset="2"/>
              <a:buChar char="§"/>
            </a:pPr>
            <a:endParaRPr lang="en-US" dirty="0"/>
          </a:p>
          <a:p>
            <a:pPr marL="0" indent="0">
              <a:buNone/>
            </a:pPr>
            <a:r>
              <a:rPr lang="en-US" b="1" dirty="0">
                <a:solidFill>
                  <a:srgbClr val="0070C0"/>
                </a:solidFill>
              </a:rPr>
              <a:t>What You Will Practice Today</a:t>
            </a:r>
          </a:p>
          <a:p>
            <a:pPr lvl="1">
              <a:buFont typeface="Wingdings" pitchFamily="2" charset="2"/>
              <a:buChar char="§"/>
            </a:pPr>
            <a:r>
              <a:rPr lang="en-US" dirty="0"/>
              <a:t>Setup Your GAN experiment (Collab, PyTorch) </a:t>
            </a:r>
          </a:p>
          <a:p>
            <a:pPr lvl="1">
              <a:buFont typeface="Wingdings" pitchFamily="2" charset="2"/>
              <a:buChar char="§"/>
            </a:pPr>
            <a:r>
              <a:rPr lang="en-US" dirty="0"/>
              <a:t>Create Your First GAN </a:t>
            </a:r>
          </a:p>
          <a:p>
            <a:pPr lvl="1">
              <a:buFont typeface="Wingdings" pitchFamily="2" charset="2"/>
              <a:buChar char="§"/>
            </a:pPr>
            <a:r>
              <a:rPr lang="en-US" dirty="0"/>
              <a:t>DCGAN Model</a:t>
            </a:r>
          </a:p>
          <a:p>
            <a:pPr lvl="1">
              <a:buFont typeface="Wingdings" pitchFamily="2" charset="2"/>
              <a:buChar char="§"/>
            </a:pPr>
            <a:r>
              <a:rPr lang="en-US" dirty="0"/>
              <a:t>Conditional GAN Model </a:t>
            </a:r>
          </a:p>
          <a:p>
            <a:pPr marL="457200" lvl="1" indent="0">
              <a:buNone/>
            </a:pPr>
            <a:endParaRPr lang="en-US" dirty="0"/>
          </a:p>
          <a:p>
            <a:pPr lvl="1">
              <a:buFont typeface="Wingdings" pitchFamily="2" charset="2"/>
              <a:buChar char="§"/>
            </a:pPr>
            <a:endParaRPr lang="en-US" dirty="0"/>
          </a:p>
          <a:p>
            <a:pPr lvl="1">
              <a:buFont typeface="Wingdings" pitchFamily="2" charset="2"/>
              <a:buChar char="§"/>
            </a:pPr>
            <a:endParaRPr lang="en-US" dirty="0"/>
          </a:p>
          <a:p>
            <a:endParaRPr lang="en-US" dirty="0"/>
          </a:p>
          <a:p>
            <a:endParaRPr lang="en-US" dirty="0"/>
          </a:p>
        </p:txBody>
      </p:sp>
    </p:spTree>
    <p:extLst>
      <p:ext uri="{BB962C8B-B14F-4D97-AF65-F5344CB8AC3E}">
        <p14:creationId xmlns:p14="http://schemas.microsoft.com/office/powerpoint/2010/main" val="1495495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Non-Saturating GANs: NS-GAN Optimization</a:t>
            </a:r>
          </a:p>
        </p:txBody>
      </p:sp>
      <p:sp>
        <p:nvSpPr>
          <p:cNvPr id="3" name="Content Placeholder 2"/>
          <p:cNvSpPr>
            <a:spLocks noGrp="1"/>
          </p:cNvSpPr>
          <p:nvPr>
            <p:ph idx="1"/>
          </p:nvPr>
        </p:nvSpPr>
        <p:spPr>
          <a:xfrm>
            <a:off x="838199" y="1825625"/>
            <a:ext cx="5687777" cy="4351338"/>
          </a:xfrm>
        </p:spPr>
        <p:txBody>
          <a:bodyPr>
            <a:normAutofit/>
          </a:bodyPr>
          <a:lstStyle/>
          <a:p>
            <a:r>
              <a:rPr lang="en-US" sz="1800" b="1" dirty="0">
                <a:solidFill>
                  <a:srgbClr val="C00000"/>
                </a:solidFill>
              </a:rPr>
              <a:t>Optimizing the generator objective does not work well!</a:t>
            </a:r>
          </a:p>
          <a:p>
            <a:pPr lvl="1"/>
            <a:r>
              <a:rPr lang="en-US" sz="1800" dirty="0"/>
              <a:t>Gradient signal dominated by region where sample is already good</a:t>
            </a:r>
          </a:p>
          <a:p>
            <a:pPr lvl="1"/>
            <a:r>
              <a:rPr lang="en-US" sz="1800" dirty="0"/>
              <a:t>When sample is likely fake, want to learn from it to improve generator. But gradient in this region is relatively flat!</a:t>
            </a:r>
          </a:p>
          <a:p>
            <a:r>
              <a:rPr lang="en-US" sz="1800" dirty="0"/>
              <a:t>Instead of minimizing likelihood of discriminator being correct, now maximize likelihood of discriminator being wrong.</a:t>
            </a:r>
          </a:p>
          <a:p>
            <a:r>
              <a:rPr lang="en-US" sz="1800" b="1" dirty="0">
                <a:solidFill>
                  <a:srgbClr val="0070C0"/>
                </a:solidFill>
              </a:rPr>
              <a:t>Standard in practice:</a:t>
            </a:r>
            <a:r>
              <a:rPr lang="en-US" sz="1800" dirty="0"/>
              <a:t> Same objective of fooling discriminator, but now higher gradient signal for bad samples =&gt; works much better! </a:t>
            </a:r>
          </a:p>
          <a:p>
            <a:endParaRPr lang="en-US" sz="1800" dirty="0"/>
          </a:p>
          <a:p>
            <a:r>
              <a:rPr lang="en-US" sz="1800" b="1" dirty="0">
                <a:solidFill>
                  <a:srgbClr val="0070C0"/>
                </a:solidFill>
              </a:rPr>
              <a:t>Gradient Ascent on Generator with Different Objective: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9413" y="1825625"/>
            <a:ext cx="4883150" cy="254824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5976" y="5524741"/>
            <a:ext cx="3475274" cy="652222"/>
          </a:xfrm>
          <a:prstGeom prst="rect">
            <a:avLst/>
          </a:prstGeom>
        </p:spPr>
      </p:pic>
    </p:spTree>
    <p:extLst>
      <p:ext uri="{BB962C8B-B14F-4D97-AF65-F5344CB8AC3E}">
        <p14:creationId xmlns:p14="http://schemas.microsoft.com/office/powerpoint/2010/main" val="25958600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GAN Lab Animation</a:t>
            </a:r>
          </a:p>
        </p:txBody>
      </p:sp>
      <p:grpSp>
        <p:nvGrpSpPr>
          <p:cNvPr id="8" name="Group 7"/>
          <p:cNvGrpSpPr/>
          <p:nvPr/>
        </p:nvGrpSpPr>
        <p:grpSpPr>
          <a:xfrm>
            <a:off x="946032" y="1690688"/>
            <a:ext cx="10297856" cy="4765477"/>
            <a:chOff x="946032" y="1690688"/>
            <a:chExt cx="10297856" cy="4765477"/>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6032" y="1690688"/>
              <a:ext cx="7564961" cy="44577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23325" y="1690688"/>
              <a:ext cx="2272986" cy="4457700"/>
            </a:xfrm>
            <a:prstGeom prst="rect">
              <a:avLst/>
            </a:prstGeom>
          </p:spPr>
        </p:pic>
        <p:sp>
          <p:nvSpPr>
            <p:cNvPr id="7" name="TextBox 6"/>
            <p:cNvSpPr txBox="1"/>
            <p:nvPr/>
          </p:nvSpPr>
          <p:spPr>
            <a:xfrm>
              <a:off x="7961194" y="6148388"/>
              <a:ext cx="3282694" cy="307777"/>
            </a:xfrm>
            <a:prstGeom prst="rect">
              <a:avLst/>
            </a:prstGeom>
            <a:noFill/>
          </p:spPr>
          <p:txBody>
            <a:bodyPr wrap="none" rtlCol="0">
              <a:spAutoFit/>
            </a:bodyPr>
            <a:lstStyle/>
            <a:p>
              <a:r>
                <a:rPr lang="en-US" sz="1400" b="1" dirty="0">
                  <a:solidFill>
                    <a:srgbClr val="0070C0"/>
                  </a:solidFill>
                </a:rPr>
                <a:t>Source:</a:t>
              </a:r>
              <a:r>
                <a:rPr lang="en-US" sz="1400" dirty="0"/>
                <a:t> https://poloclub.github.io/ganlab/</a:t>
              </a:r>
            </a:p>
          </p:txBody>
        </p:sp>
      </p:grpSp>
    </p:spTree>
    <p:extLst>
      <p:ext uri="{BB962C8B-B14F-4D97-AF65-F5344CB8AC3E}">
        <p14:creationId xmlns:p14="http://schemas.microsoft.com/office/powerpoint/2010/main" val="11599930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Variety of GAN Objectives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6976" y="1990725"/>
            <a:ext cx="9858047" cy="3324225"/>
          </a:xfrm>
          <a:prstGeom prst="rect">
            <a:avLst/>
          </a:prstGeom>
        </p:spPr>
      </p:pic>
      <p:sp>
        <p:nvSpPr>
          <p:cNvPr id="3" name="TextBox 2">
            <a:extLst>
              <a:ext uri="{FF2B5EF4-FFF2-40B4-BE49-F238E27FC236}">
                <a16:creationId xmlns:a16="http://schemas.microsoft.com/office/drawing/2014/main" id="{FBE0E2A5-B08E-A84C-B73A-E0193F8D103B}"/>
              </a:ext>
            </a:extLst>
          </p:cNvPr>
          <p:cNvSpPr txBox="1"/>
          <p:nvPr/>
        </p:nvSpPr>
        <p:spPr>
          <a:xfrm>
            <a:off x="1166976" y="5614987"/>
            <a:ext cx="5553572" cy="369332"/>
          </a:xfrm>
          <a:prstGeom prst="rect">
            <a:avLst/>
          </a:prstGeom>
          <a:noFill/>
        </p:spPr>
        <p:txBody>
          <a:bodyPr wrap="none" rtlCol="0">
            <a:spAutoFit/>
          </a:bodyPr>
          <a:lstStyle/>
          <a:p>
            <a:r>
              <a:rPr lang="en-US" dirty="0">
                <a:solidFill>
                  <a:srgbClr val="C00000"/>
                </a:solidFill>
              </a:rPr>
              <a:t>Note: We will use variant of WGAN models in many cases </a:t>
            </a:r>
          </a:p>
        </p:txBody>
      </p:sp>
    </p:spTree>
    <p:extLst>
      <p:ext uri="{BB962C8B-B14F-4D97-AF65-F5344CB8AC3E}">
        <p14:creationId xmlns:p14="http://schemas.microsoft.com/office/powerpoint/2010/main" val="27046344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09858-4737-484F-8156-428244AB4F44}"/>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E514CF-21C2-6B42-B46A-02E56010F076}"/>
              </a:ext>
            </a:extLst>
          </p:cNvPr>
          <p:cNvSpPr>
            <a:spLocks noGrp="1"/>
          </p:cNvSpPr>
          <p:nvPr>
            <p:ph idx="1"/>
          </p:nvPr>
        </p:nvSpPr>
        <p:spPr/>
        <p:txBody>
          <a:bodyPr>
            <a:normAutofit/>
          </a:bodyPr>
          <a:lstStyle/>
          <a:p>
            <a:pPr marL="457200" indent="-457200">
              <a:buFont typeface="+mj-lt"/>
              <a:buAutoNum type="arabicPeriod"/>
            </a:pPr>
            <a:r>
              <a:rPr lang="en-ID" sz="2400" b="1" dirty="0"/>
              <a:t>Introduction to Generative Models</a:t>
            </a:r>
          </a:p>
          <a:p>
            <a:pPr marL="457200" indent="-457200">
              <a:buFont typeface="+mj-lt"/>
              <a:buAutoNum type="arabicPeriod"/>
            </a:pPr>
            <a:r>
              <a:rPr lang="en-ID" sz="2400" b="1" dirty="0"/>
              <a:t>Generative Adversarial Networks (GANs)</a:t>
            </a:r>
          </a:p>
          <a:p>
            <a:pPr marL="457200" indent="-457200">
              <a:buFont typeface="+mj-lt"/>
              <a:buAutoNum type="arabicPeriod"/>
            </a:pPr>
            <a:r>
              <a:rPr lang="en-US" sz="2400" b="1" dirty="0">
                <a:solidFill>
                  <a:srgbClr val="C00000"/>
                </a:solidFill>
              </a:rPr>
              <a:t>Deep Convolutional GANs</a:t>
            </a:r>
          </a:p>
          <a:p>
            <a:pPr marL="457200" indent="-457200">
              <a:buFont typeface="+mj-lt"/>
              <a:buAutoNum type="arabicPeriod"/>
            </a:pPr>
            <a:r>
              <a:rPr lang="en-US" sz="2400" dirty="0"/>
              <a:t>Conditional GANs </a:t>
            </a:r>
          </a:p>
        </p:txBody>
      </p:sp>
    </p:spTree>
    <p:extLst>
      <p:ext uri="{BB962C8B-B14F-4D97-AF65-F5344CB8AC3E}">
        <p14:creationId xmlns:p14="http://schemas.microsoft.com/office/powerpoint/2010/main" val="3866042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Deep Convolutional GANs</a:t>
            </a:r>
          </a:p>
        </p:txBody>
      </p:sp>
      <p:sp>
        <p:nvSpPr>
          <p:cNvPr id="3" name="Content Placeholder 2"/>
          <p:cNvSpPr>
            <a:spLocks noGrp="1"/>
          </p:cNvSpPr>
          <p:nvPr>
            <p:ph idx="1"/>
          </p:nvPr>
        </p:nvSpPr>
        <p:spPr>
          <a:xfrm>
            <a:off x="838201" y="1837440"/>
            <a:ext cx="6251712" cy="4351338"/>
          </a:xfrm>
        </p:spPr>
        <p:txBody>
          <a:bodyPr>
            <a:noAutofit/>
          </a:bodyPr>
          <a:lstStyle/>
          <a:p>
            <a:pPr marL="0" indent="0" algn="just">
              <a:buNone/>
            </a:pPr>
            <a:r>
              <a:rPr lang="en-ID" sz="1800" dirty="0"/>
              <a:t>A convolutional neural network (CNN) is neural architecture that performs well for visual image analysis. The hidden layers of a CNN typically consist of a series of convolutional layers that </a:t>
            </a:r>
            <a:r>
              <a:rPr lang="en-ID" sz="1800" i="1" dirty="0"/>
              <a:t>convolve</a:t>
            </a:r>
            <a:r>
              <a:rPr lang="en-ID" sz="1800" dirty="0"/>
              <a:t> with a multiplication or other dot product. The activation function is commonly ReLU or LeakyReLU, and is subsequently followed by additional convolutions such as pooling layers, fully connected layers and normalization layers.</a:t>
            </a:r>
          </a:p>
          <a:p>
            <a:pPr marL="0" indent="0" algn="just">
              <a:buNone/>
            </a:pPr>
            <a:endParaRPr lang="en-US" sz="1400" b="1" dirty="0">
              <a:solidFill>
                <a:srgbClr val="0070C0"/>
              </a:solidFill>
            </a:endParaRPr>
          </a:p>
          <a:p>
            <a:pPr marL="0" indent="0">
              <a:buNone/>
            </a:pPr>
            <a:r>
              <a:rPr lang="en-US" sz="1400" b="1" dirty="0">
                <a:solidFill>
                  <a:srgbClr val="0070C0"/>
                </a:solidFill>
              </a:rPr>
              <a:t>DCGAN Neural Architecture</a:t>
            </a:r>
          </a:p>
          <a:p>
            <a:pPr marL="457200" indent="-457200">
              <a:buFont typeface="+mj-lt"/>
              <a:buAutoNum type="arabicPeriod"/>
            </a:pPr>
            <a:r>
              <a:rPr lang="en-US" sz="1400" dirty="0"/>
              <a:t>Replace any pooling layers with strided convolutions in </a:t>
            </a:r>
            <a:r>
              <a:rPr lang="en-US" sz="1400" i="1" dirty="0"/>
              <a:t>D</a:t>
            </a:r>
            <a:r>
              <a:rPr lang="en-US" sz="1400" dirty="0"/>
              <a:t> and fractional-strided convolutions in</a:t>
            </a:r>
            <a:r>
              <a:rPr lang="en-US" sz="1400" i="1" dirty="0"/>
              <a:t> G</a:t>
            </a:r>
            <a:r>
              <a:rPr lang="en-US" sz="1400" dirty="0"/>
              <a:t>.</a:t>
            </a:r>
          </a:p>
          <a:p>
            <a:pPr marL="457200" indent="-457200">
              <a:buFont typeface="+mj-lt"/>
              <a:buAutoNum type="arabicPeriod"/>
            </a:pPr>
            <a:r>
              <a:rPr lang="en-US" sz="1400" dirty="0"/>
              <a:t>Use batch normalization in both </a:t>
            </a:r>
            <a:r>
              <a:rPr lang="en-US" sz="1400" i="1" dirty="0"/>
              <a:t>G</a:t>
            </a:r>
            <a:r>
              <a:rPr lang="en-US" sz="1400" dirty="0"/>
              <a:t> and </a:t>
            </a:r>
            <a:r>
              <a:rPr lang="en-US" sz="1400" i="1" dirty="0"/>
              <a:t>D</a:t>
            </a:r>
          </a:p>
          <a:p>
            <a:pPr marL="457200" indent="-457200">
              <a:buFont typeface="+mj-lt"/>
              <a:buAutoNum type="arabicPeriod"/>
            </a:pPr>
            <a:r>
              <a:rPr lang="en-US" sz="1400" dirty="0"/>
              <a:t>Remove fully connected hidden layers for deeper architectures. </a:t>
            </a:r>
          </a:p>
          <a:p>
            <a:pPr marL="457200" indent="-457200">
              <a:buFont typeface="+mj-lt"/>
              <a:buAutoNum type="arabicPeriod"/>
            </a:pPr>
            <a:r>
              <a:rPr lang="en-US" sz="1400" dirty="0"/>
              <a:t>Use ReLU activation in generator for all layers except for the output, which uses Tanh. </a:t>
            </a:r>
          </a:p>
          <a:p>
            <a:pPr marL="457200" indent="-457200">
              <a:buFont typeface="+mj-lt"/>
              <a:buAutoNum type="arabicPeriod"/>
            </a:pPr>
            <a:r>
              <a:rPr lang="en-US" sz="1400" dirty="0"/>
              <a:t>Use LeakyReLU activation in the discriminator for all layers. </a:t>
            </a:r>
          </a:p>
          <a:p>
            <a:endParaRPr lang="en-US" sz="1400" dirty="0"/>
          </a:p>
        </p:txBody>
      </p:sp>
      <p:pic>
        <p:nvPicPr>
          <p:cNvPr id="4" name="Picture 3">
            <a:extLst>
              <a:ext uri="{FF2B5EF4-FFF2-40B4-BE49-F238E27FC236}">
                <a16:creationId xmlns:a16="http://schemas.microsoft.com/office/drawing/2014/main" id="{FADADD52-A88A-AF4F-AEA9-74D445B1EC56}"/>
              </a:ext>
            </a:extLst>
          </p:cNvPr>
          <p:cNvPicPr>
            <a:picLocks noChangeAspect="1"/>
          </p:cNvPicPr>
          <p:nvPr/>
        </p:nvPicPr>
        <p:blipFill>
          <a:blip r:embed="rId2"/>
          <a:stretch>
            <a:fillRect/>
          </a:stretch>
        </p:blipFill>
        <p:spPr>
          <a:xfrm>
            <a:off x="7633253" y="1837440"/>
            <a:ext cx="4269294" cy="4277782"/>
          </a:xfrm>
          <a:prstGeom prst="rect">
            <a:avLst/>
          </a:prstGeom>
        </p:spPr>
      </p:pic>
    </p:spTree>
    <p:extLst>
      <p:ext uri="{BB962C8B-B14F-4D97-AF65-F5344CB8AC3E}">
        <p14:creationId xmlns:p14="http://schemas.microsoft.com/office/powerpoint/2010/main" val="16566033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769858"/>
            <a:ext cx="10043491" cy="4281826"/>
          </a:xfrm>
          <a:prstGeom prst="rect">
            <a:avLst/>
          </a:prstGeom>
        </p:spPr>
      </p:pic>
      <p:sp>
        <p:nvSpPr>
          <p:cNvPr id="2" name="Title 1"/>
          <p:cNvSpPr>
            <a:spLocks noGrp="1"/>
          </p:cNvSpPr>
          <p:nvPr>
            <p:ph type="title"/>
          </p:nvPr>
        </p:nvSpPr>
        <p:spPr/>
        <p:txBody>
          <a:bodyPr/>
          <a:lstStyle/>
          <a:p>
            <a:r>
              <a:rPr lang="en-US" dirty="0"/>
              <a:t>DCGAN Architecture </a:t>
            </a:r>
          </a:p>
        </p:txBody>
      </p:sp>
      <p:sp>
        <p:nvSpPr>
          <p:cNvPr id="3" name="Content Placeholder 2"/>
          <p:cNvSpPr>
            <a:spLocks noGrp="1"/>
          </p:cNvSpPr>
          <p:nvPr>
            <p:ph idx="1"/>
          </p:nvPr>
        </p:nvSpPr>
        <p:spPr>
          <a:xfrm>
            <a:off x="838200" y="4886791"/>
            <a:ext cx="10515600" cy="1530012"/>
          </a:xfrm>
        </p:spPr>
        <p:txBody>
          <a:bodyPr>
            <a:normAutofit/>
          </a:bodyPr>
          <a:lstStyle/>
          <a:p>
            <a:pPr marL="0" indent="0" algn="just">
              <a:buNone/>
            </a:pPr>
            <a:r>
              <a:rPr lang="en-US" sz="2000" dirty="0"/>
              <a:t>Generator neural architecture for DCGAN. A 100 dimensional uniform distribution </a:t>
            </a:r>
            <a:r>
              <a:rPr lang="en-US" sz="2000" i="1" dirty="0"/>
              <a:t>z</a:t>
            </a:r>
            <a:r>
              <a:rPr lang="en-US" sz="2000" dirty="0"/>
              <a:t> is projected to a small spatial extent convolutional representation with many feature maps. A series of four fractionally-strided convolutions then convert this high level representation into a 64 ⇥ 64 pixel image. Notably, no fully connected or pooling layers are used. </a:t>
            </a:r>
          </a:p>
          <a:p>
            <a:pPr algn="just"/>
            <a:endParaRPr lang="en-US" sz="2000" dirty="0"/>
          </a:p>
        </p:txBody>
      </p:sp>
    </p:spTree>
    <p:extLst>
      <p:ext uri="{BB962C8B-B14F-4D97-AF65-F5344CB8AC3E}">
        <p14:creationId xmlns:p14="http://schemas.microsoft.com/office/powerpoint/2010/main" val="28792437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09858-4737-484F-8156-428244AB4F44}"/>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E514CF-21C2-6B42-B46A-02E56010F076}"/>
              </a:ext>
            </a:extLst>
          </p:cNvPr>
          <p:cNvSpPr>
            <a:spLocks noGrp="1"/>
          </p:cNvSpPr>
          <p:nvPr>
            <p:ph idx="1"/>
          </p:nvPr>
        </p:nvSpPr>
        <p:spPr/>
        <p:txBody>
          <a:bodyPr>
            <a:normAutofit/>
          </a:bodyPr>
          <a:lstStyle/>
          <a:p>
            <a:pPr marL="457200" indent="-457200">
              <a:buFont typeface="+mj-lt"/>
              <a:buAutoNum type="arabicPeriod"/>
            </a:pPr>
            <a:r>
              <a:rPr lang="en-ID" sz="2400" b="1" dirty="0"/>
              <a:t>Introduction to Generative Models</a:t>
            </a:r>
          </a:p>
          <a:p>
            <a:pPr marL="457200" indent="-457200">
              <a:buFont typeface="+mj-lt"/>
              <a:buAutoNum type="arabicPeriod"/>
            </a:pPr>
            <a:r>
              <a:rPr lang="en-ID" sz="2400" b="1" dirty="0"/>
              <a:t>Generative Adversarial Networks (GANs)</a:t>
            </a:r>
          </a:p>
          <a:p>
            <a:pPr marL="457200" indent="-457200">
              <a:buFont typeface="+mj-lt"/>
              <a:buAutoNum type="arabicPeriod"/>
            </a:pPr>
            <a:r>
              <a:rPr lang="en-US" sz="2400" b="1" dirty="0"/>
              <a:t>Deep Convolutional GANs</a:t>
            </a:r>
          </a:p>
          <a:p>
            <a:pPr marL="457200" indent="-457200">
              <a:buFont typeface="+mj-lt"/>
              <a:buAutoNum type="arabicPeriod"/>
            </a:pPr>
            <a:r>
              <a:rPr lang="en-US" sz="2400" b="1" dirty="0">
                <a:solidFill>
                  <a:srgbClr val="C00000"/>
                </a:solidFill>
              </a:rPr>
              <a:t>Conditional GANs </a:t>
            </a:r>
          </a:p>
        </p:txBody>
      </p:sp>
    </p:spTree>
    <p:extLst>
      <p:ext uri="{BB962C8B-B14F-4D97-AF65-F5344CB8AC3E}">
        <p14:creationId xmlns:p14="http://schemas.microsoft.com/office/powerpoint/2010/main" val="27459208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Conditional GANs </a:t>
            </a:r>
          </a:p>
        </p:txBody>
      </p:sp>
      <p:sp>
        <p:nvSpPr>
          <p:cNvPr id="3" name="Content Placeholder 2"/>
          <p:cNvSpPr>
            <a:spLocks noGrp="1"/>
          </p:cNvSpPr>
          <p:nvPr>
            <p:ph idx="1"/>
          </p:nvPr>
        </p:nvSpPr>
        <p:spPr>
          <a:xfrm>
            <a:off x="838200" y="1825625"/>
            <a:ext cx="5547102" cy="3800070"/>
          </a:xfrm>
        </p:spPr>
        <p:txBody>
          <a:bodyPr>
            <a:noAutofit/>
          </a:bodyPr>
          <a:lstStyle/>
          <a:p>
            <a:pPr algn="just">
              <a:buFont typeface="Wingdings" pitchFamily="2" charset="2"/>
              <a:buChar char="§"/>
            </a:pPr>
            <a:r>
              <a:rPr lang="en-US" sz="2000" dirty="0"/>
              <a:t>GANs can be extended to a conditional model if both </a:t>
            </a:r>
            <a:r>
              <a:rPr lang="en-US" sz="2000" i="1" dirty="0"/>
              <a:t>G</a:t>
            </a:r>
            <a:r>
              <a:rPr lang="en-US" sz="2000" dirty="0"/>
              <a:t> and </a:t>
            </a:r>
            <a:r>
              <a:rPr lang="en-US" sz="2000" i="1" dirty="0"/>
              <a:t>D</a:t>
            </a:r>
            <a:r>
              <a:rPr lang="en-US" sz="2000" dirty="0"/>
              <a:t> are conditioned on some extra information </a:t>
            </a:r>
            <a:r>
              <a:rPr lang="en-US" sz="2000" b="1" i="1" dirty="0"/>
              <a:t>y</a:t>
            </a:r>
            <a:r>
              <a:rPr lang="en-US" sz="2000" dirty="0"/>
              <a:t>. In this case </a:t>
            </a:r>
            <a:r>
              <a:rPr lang="en-US" sz="2000" b="1" i="1" dirty="0"/>
              <a:t>y</a:t>
            </a:r>
            <a:r>
              <a:rPr lang="en-US" sz="2000" dirty="0"/>
              <a:t> could be any kind of auxiliary information, such as class labels or data from other modalities. </a:t>
            </a:r>
          </a:p>
          <a:p>
            <a:pPr algn="just">
              <a:buFont typeface="Wingdings" pitchFamily="2" charset="2"/>
              <a:buChar char="§"/>
            </a:pPr>
            <a:r>
              <a:rPr lang="en-US" sz="2000" dirty="0"/>
              <a:t>We can perform the conditioning by feeding </a:t>
            </a:r>
            <a:r>
              <a:rPr lang="en-US" sz="2000" b="1" i="1" dirty="0"/>
              <a:t>y</a:t>
            </a:r>
            <a:r>
              <a:rPr lang="en-US" sz="2000" dirty="0"/>
              <a:t> into the both the </a:t>
            </a:r>
            <a:r>
              <a:rPr lang="en-US" sz="2000" i="1" dirty="0"/>
              <a:t>G</a:t>
            </a:r>
            <a:r>
              <a:rPr lang="en-US" sz="2000" dirty="0"/>
              <a:t> and </a:t>
            </a:r>
            <a:r>
              <a:rPr lang="en-US" sz="2000" i="1" dirty="0"/>
              <a:t>D</a:t>
            </a:r>
            <a:r>
              <a:rPr lang="en-US" sz="2000" dirty="0"/>
              <a:t> as additional input layer.  In </a:t>
            </a:r>
            <a:r>
              <a:rPr lang="en-US" sz="2000" i="1" dirty="0"/>
              <a:t>G</a:t>
            </a:r>
            <a:r>
              <a:rPr lang="en-US" sz="2000" dirty="0"/>
              <a:t> the prior input noise </a:t>
            </a:r>
            <a:r>
              <a:rPr lang="en-US" sz="2000" i="1" dirty="0"/>
              <a:t>p</a:t>
            </a:r>
            <a:r>
              <a:rPr lang="en-US" sz="2000" b="1" i="1" baseline="-25000" dirty="0"/>
              <a:t>z</a:t>
            </a:r>
            <a:r>
              <a:rPr lang="en-US" sz="2000" dirty="0"/>
              <a:t>(</a:t>
            </a:r>
            <a:r>
              <a:rPr lang="en-US" sz="2000" b="1" i="1" dirty="0"/>
              <a:t>z</a:t>
            </a:r>
            <a:r>
              <a:rPr lang="en-US" sz="2000" dirty="0"/>
              <a:t>), and </a:t>
            </a:r>
            <a:r>
              <a:rPr lang="en-US" sz="2000" b="1" i="1" dirty="0"/>
              <a:t>y</a:t>
            </a:r>
            <a:r>
              <a:rPr lang="en-US" sz="2000" dirty="0"/>
              <a:t> are combined in joint hidden representation.</a:t>
            </a:r>
          </a:p>
          <a:p>
            <a:pPr algn="just">
              <a:buFont typeface="Wingdings" pitchFamily="2" charset="2"/>
              <a:buChar char="§"/>
            </a:pPr>
            <a:endParaRPr lang="en-US" sz="2000" dirty="0"/>
          </a:p>
          <a:p>
            <a:pPr algn="just">
              <a:buFont typeface="Wingdings" pitchFamily="2" charset="2"/>
              <a:buChar char="§"/>
            </a:pPr>
            <a:r>
              <a:rPr lang="en-US" sz="2000" b="1" dirty="0">
                <a:solidFill>
                  <a:srgbClr val="0070C0"/>
                </a:solidFill>
              </a:rPr>
              <a:t>Objective function conditional GANs setting:</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5737365"/>
            <a:ext cx="10058400" cy="68173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1247" y="1802358"/>
            <a:ext cx="4388526" cy="3823337"/>
          </a:xfrm>
          <a:prstGeom prst="rect">
            <a:avLst/>
          </a:prstGeom>
        </p:spPr>
      </p:pic>
    </p:spTree>
    <p:extLst>
      <p:ext uri="{BB962C8B-B14F-4D97-AF65-F5344CB8AC3E}">
        <p14:creationId xmlns:p14="http://schemas.microsoft.com/office/powerpoint/2010/main" val="19667550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CGAN Architecture</a:t>
            </a:r>
          </a:p>
        </p:txBody>
      </p:sp>
      <p:sp>
        <p:nvSpPr>
          <p:cNvPr id="3" name="Content Placeholder 2"/>
          <p:cNvSpPr>
            <a:spLocks noGrp="1"/>
          </p:cNvSpPr>
          <p:nvPr>
            <p:ph idx="1"/>
          </p:nvPr>
        </p:nvSpPr>
        <p:spPr>
          <a:xfrm>
            <a:off x="838200" y="1825625"/>
            <a:ext cx="10515600" cy="638606"/>
          </a:xfrm>
        </p:spPr>
        <p:txBody>
          <a:bodyPr>
            <a:normAutofit/>
          </a:bodyPr>
          <a:lstStyle/>
          <a:p>
            <a:pPr marL="0" indent="0">
              <a:buNone/>
            </a:pPr>
            <a:r>
              <a:rPr lang="en-US" sz="2400" b="1" dirty="0">
                <a:solidFill>
                  <a:srgbClr val="0070C0"/>
                </a:solidFill>
              </a:rPr>
              <a:t>Basic CGAN for Convolutional</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545" y="2599168"/>
            <a:ext cx="6688034" cy="2548134"/>
          </a:xfrm>
          <a:prstGeom prst="rect">
            <a:avLst/>
          </a:prstGeom>
        </p:spPr>
      </p:pic>
      <p:pic>
        <p:nvPicPr>
          <p:cNvPr id="6" name="Picture 5">
            <a:extLst>
              <a:ext uri="{FF2B5EF4-FFF2-40B4-BE49-F238E27FC236}">
                <a16:creationId xmlns:a16="http://schemas.microsoft.com/office/drawing/2014/main" id="{7AE7727B-7CE8-CC45-B82F-BD12BCD63C61}"/>
              </a:ext>
            </a:extLst>
          </p:cNvPr>
          <p:cNvPicPr>
            <a:picLocks noChangeAspect="1"/>
          </p:cNvPicPr>
          <p:nvPr/>
        </p:nvPicPr>
        <p:blipFill>
          <a:blip r:embed="rId3"/>
          <a:stretch>
            <a:fillRect/>
          </a:stretch>
        </p:blipFill>
        <p:spPr>
          <a:xfrm>
            <a:off x="7526234" y="1825625"/>
            <a:ext cx="4057650" cy="3639181"/>
          </a:xfrm>
          <a:prstGeom prst="rect">
            <a:avLst/>
          </a:prstGeom>
        </p:spPr>
      </p:pic>
    </p:spTree>
    <p:extLst>
      <p:ext uri="{BB962C8B-B14F-4D97-AF65-F5344CB8AC3E}">
        <p14:creationId xmlns:p14="http://schemas.microsoft.com/office/powerpoint/2010/main" val="22518266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C0A62-3AEA-B14E-9742-CC1170824B18}"/>
              </a:ext>
            </a:extLst>
          </p:cNvPr>
          <p:cNvSpPr>
            <a:spLocks noGrp="1"/>
          </p:cNvSpPr>
          <p:nvPr>
            <p:ph type="ctrTitle"/>
          </p:nvPr>
        </p:nvSpPr>
        <p:spPr/>
        <p:txBody>
          <a:bodyPr>
            <a:normAutofit/>
          </a:bodyPr>
          <a:lstStyle/>
          <a:p>
            <a:r>
              <a:rPr lang="en-US" sz="5400" dirty="0"/>
              <a:t>What You Will Learn Next Week</a:t>
            </a:r>
          </a:p>
        </p:txBody>
      </p:sp>
    </p:spTree>
    <p:extLst>
      <p:ext uri="{BB962C8B-B14F-4D97-AF65-F5344CB8AC3E}">
        <p14:creationId xmlns:p14="http://schemas.microsoft.com/office/powerpoint/2010/main" val="2595318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09858-4737-484F-8156-428244AB4F44}"/>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E514CF-21C2-6B42-B46A-02E56010F076}"/>
              </a:ext>
            </a:extLst>
          </p:cNvPr>
          <p:cNvSpPr>
            <a:spLocks noGrp="1"/>
          </p:cNvSpPr>
          <p:nvPr>
            <p:ph idx="1"/>
          </p:nvPr>
        </p:nvSpPr>
        <p:spPr/>
        <p:txBody>
          <a:bodyPr>
            <a:normAutofit/>
          </a:bodyPr>
          <a:lstStyle/>
          <a:p>
            <a:pPr marL="457200" indent="-457200">
              <a:buFont typeface="+mj-lt"/>
              <a:buAutoNum type="arabicPeriod"/>
            </a:pPr>
            <a:r>
              <a:rPr lang="en-ID" b="1" dirty="0">
                <a:solidFill>
                  <a:srgbClr val="C00000"/>
                </a:solidFill>
              </a:rPr>
              <a:t>Introduction to Generative Models</a:t>
            </a:r>
          </a:p>
          <a:p>
            <a:pPr marL="457200" indent="-457200">
              <a:buFont typeface="+mj-lt"/>
              <a:buAutoNum type="arabicPeriod"/>
            </a:pPr>
            <a:r>
              <a:rPr lang="en-ID" dirty="0"/>
              <a:t>Generative Adversarial Networks (GANs)</a:t>
            </a:r>
          </a:p>
          <a:p>
            <a:pPr marL="457200" indent="-457200">
              <a:buFont typeface="+mj-lt"/>
              <a:buAutoNum type="arabicPeriod"/>
            </a:pPr>
            <a:r>
              <a:rPr lang="en-US" dirty="0"/>
              <a:t>Deep Convolutional GANs</a:t>
            </a:r>
          </a:p>
          <a:p>
            <a:pPr marL="457200" indent="-457200">
              <a:buFont typeface="+mj-lt"/>
              <a:buAutoNum type="arabicPeriod"/>
            </a:pPr>
            <a:r>
              <a:rPr lang="en-US" dirty="0"/>
              <a:t>Conditional GANs </a:t>
            </a:r>
          </a:p>
        </p:txBody>
      </p:sp>
    </p:spTree>
    <p:extLst>
      <p:ext uri="{BB962C8B-B14F-4D97-AF65-F5344CB8AC3E}">
        <p14:creationId xmlns:p14="http://schemas.microsoft.com/office/powerpoint/2010/main" val="27503322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Known Problems in GANs</a:t>
            </a:r>
          </a:p>
        </p:txBody>
      </p:sp>
      <p:sp>
        <p:nvSpPr>
          <p:cNvPr id="3" name="Content Placeholder 2"/>
          <p:cNvSpPr>
            <a:spLocks noGrp="1"/>
          </p:cNvSpPr>
          <p:nvPr>
            <p:ph idx="1"/>
          </p:nvPr>
        </p:nvSpPr>
        <p:spPr>
          <a:xfrm>
            <a:off x="838200" y="1825625"/>
            <a:ext cx="10515600" cy="4260850"/>
          </a:xfrm>
        </p:spPr>
        <p:txBody>
          <a:bodyPr>
            <a:noAutofit/>
          </a:bodyPr>
          <a:lstStyle/>
          <a:p>
            <a:pPr>
              <a:buFont typeface="Wingdings" pitchFamily="2" charset="2"/>
              <a:buChar char="§"/>
            </a:pPr>
            <a:r>
              <a:rPr lang="en-US" sz="2000" dirty="0"/>
              <a:t>Training GANs requires finding Nash equilibrium of a non-convex game with continuous, high dimensional parameters. A Nash equilibrium is a point such that cost functions of </a:t>
            </a:r>
            <a:r>
              <a:rPr lang="en-US" sz="2000" i="1" dirty="0"/>
              <a:t>D</a:t>
            </a:r>
            <a:r>
              <a:rPr lang="en-US" sz="2000" dirty="0"/>
              <a:t> and </a:t>
            </a:r>
            <a:r>
              <a:rPr lang="en-US" sz="2000" i="1" dirty="0"/>
              <a:t>G</a:t>
            </a:r>
            <a:r>
              <a:rPr lang="en-US" sz="2000" dirty="0"/>
              <a:t> are both at minimum. Finding Nash equilibrium is a hard research problem. </a:t>
            </a:r>
          </a:p>
          <a:p>
            <a:pPr>
              <a:buFont typeface="Wingdings" pitchFamily="2" charset="2"/>
              <a:buChar char="§"/>
            </a:pPr>
            <a:r>
              <a:rPr lang="en-US" sz="2000" dirty="0"/>
              <a:t>Algorithms exist for specialized cases, but hard to apply to the GANs cases, where the cost functions are non-convex, the parameters are continuous, and the parameter space is extremely high-dimensional.</a:t>
            </a:r>
          </a:p>
          <a:p>
            <a:pPr>
              <a:buFont typeface="Wingdings" pitchFamily="2" charset="2"/>
              <a:buChar char="§"/>
            </a:pPr>
            <a:r>
              <a:rPr lang="en-US" sz="2000" dirty="0"/>
              <a:t>Gradient descent techniques are designed to find low value of cost function, rather than to find the Nash equilibrium of minimax game. When used to seek Nash equilibrium Gradient descent is showing instability issue and may fail to converge. </a:t>
            </a:r>
          </a:p>
          <a:p>
            <a:pPr>
              <a:buFont typeface="Wingdings" pitchFamily="2" charset="2"/>
              <a:buChar char="§"/>
            </a:pPr>
            <a:endParaRPr lang="en-US" sz="2000" dirty="0"/>
          </a:p>
          <a:p>
            <a:pPr>
              <a:buFont typeface="Wingdings" pitchFamily="2" charset="2"/>
              <a:buChar char="§"/>
            </a:pPr>
            <a:r>
              <a:rPr lang="en-US" sz="2000" b="1" dirty="0">
                <a:solidFill>
                  <a:srgbClr val="C00000"/>
                </a:solidFill>
              </a:rPr>
              <a:t>Well known non-convergence issues in GANs are: </a:t>
            </a:r>
          </a:p>
          <a:p>
            <a:pPr lvl="1">
              <a:buFont typeface="Wingdings" pitchFamily="2" charset="2"/>
              <a:buChar char="§"/>
            </a:pPr>
            <a:r>
              <a:rPr lang="en-US" sz="2000" dirty="0"/>
              <a:t>Vanishing Gradient </a:t>
            </a:r>
          </a:p>
          <a:p>
            <a:pPr lvl="1">
              <a:buFont typeface="Wingdings" pitchFamily="2" charset="2"/>
              <a:buChar char="§"/>
            </a:pPr>
            <a:r>
              <a:rPr lang="en-US" sz="2000" dirty="0"/>
              <a:t>Mode Collapse</a:t>
            </a:r>
          </a:p>
          <a:p>
            <a:pPr>
              <a:buFont typeface="Wingdings" pitchFamily="2" charset="2"/>
              <a:buChar char="§"/>
            </a:pPr>
            <a:endParaRPr lang="en-US" sz="2000" dirty="0"/>
          </a:p>
        </p:txBody>
      </p:sp>
      <p:sp>
        <p:nvSpPr>
          <p:cNvPr id="4" name="Right Brace 3">
            <a:extLst>
              <a:ext uri="{FF2B5EF4-FFF2-40B4-BE49-F238E27FC236}">
                <a16:creationId xmlns:a16="http://schemas.microsoft.com/office/drawing/2014/main" id="{5F44DCF2-B197-4941-8054-3ECFFD9294E6}"/>
              </a:ext>
            </a:extLst>
          </p:cNvPr>
          <p:cNvSpPr/>
          <p:nvPr/>
        </p:nvSpPr>
        <p:spPr>
          <a:xfrm>
            <a:off x="6568411" y="5160168"/>
            <a:ext cx="399128" cy="926307"/>
          </a:xfrm>
          <a:prstGeom prst="rightBrace">
            <a:avLst/>
          </a:prstGeom>
          <a:ln w="28575">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TextBox 4">
            <a:extLst>
              <a:ext uri="{FF2B5EF4-FFF2-40B4-BE49-F238E27FC236}">
                <a16:creationId xmlns:a16="http://schemas.microsoft.com/office/drawing/2014/main" id="{DF20ACF6-C59E-F649-AFB8-166E734E2357}"/>
              </a:ext>
            </a:extLst>
          </p:cNvPr>
          <p:cNvSpPr txBox="1"/>
          <p:nvPr/>
        </p:nvSpPr>
        <p:spPr>
          <a:xfrm>
            <a:off x="7139450" y="5300155"/>
            <a:ext cx="3840667" cy="646331"/>
          </a:xfrm>
          <a:prstGeom prst="rect">
            <a:avLst/>
          </a:prstGeom>
          <a:noFill/>
        </p:spPr>
        <p:txBody>
          <a:bodyPr wrap="none" rtlCol="0">
            <a:spAutoFit/>
          </a:bodyPr>
          <a:lstStyle/>
          <a:p>
            <a:r>
              <a:rPr lang="en-US" dirty="0">
                <a:solidFill>
                  <a:srgbClr val="C00000"/>
                </a:solidFill>
              </a:rPr>
              <a:t>One way to overcome this is to use </a:t>
            </a:r>
          </a:p>
          <a:p>
            <a:r>
              <a:rPr lang="en-US" dirty="0">
                <a:solidFill>
                  <a:srgbClr val="C00000"/>
                </a:solidFill>
              </a:rPr>
              <a:t>better divergence formulation of GANs</a:t>
            </a:r>
          </a:p>
        </p:txBody>
      </p:sp>
    </p:spTree>
    <p:extLst>
      <p:ext uri="{BB962C8B-B14F-4D97-AF65-F5344CB8AC3E}">
        <p14:creationId xmlns:p14="http://schemas.microsoft.com/office/powerpoint/2010/main" val="6804535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GANs Divergence Formulation </a:t>
            </a:r>
          </a:p>
        </p:txBody>
      </p:sp>
      <p:sp>
        <p:nvSpPr>
          <p:cNvPr id="3" name="Content Placeholder 2"/>
          <p:cNvSpPr>
            <a:spLocks noGrp="1"/>
          </p:cNvSpPr>
          <p:nvPr>
            <p:ph idx="1"/>
          </p:nvPr>
        </p:nvSpPr>
        <p:spPr/>
        <p:txBody>
          <a:bodyPr>
            <a:normAutofit/>
          </a:bodyPr>
          <a:lstStyle/>
          <a:p>
            <a:r>
              <a:rPr lang="en-US" sz="2400" b="1" dirty="0">
                <a:solidFill>
                  <a:srgbClr val="0070C0"/>
                </a:solidFill>
              </a:rPr>
              <a:t>Have:</a:t>
            </a:r>
            <a:r>
              <a:rPr lang="en-US" sz="2400" dirty="0"/>
              <a:t> Two collections of samples </a:t>
            </a:r>
            <a:r>
              <a:rPr lang="en-US" sz="2400" i="1" dirty="0">
                <a:solidFill>
                  <a:srgbClr val="0070C0"/>
                </a:solidFill>
              </a:rPr>
              <a:t>X</a:t>
            </a:r>
            <a:r>
              <a:rPr lang="en-US" sz="2400" dirty="0">
                <a:effectLst/>
              </a:rPr>
              <a:t>; </a:t>
            </a:r>
            <a:r>
              <a:rPr lang="en-US" sz="2400" i="1" dirty="0">
                <a:solidFill>
                  <a:srgbClr val="C00000"/>
                </a:solidFill>
              </a:rPr>
              <a:t>Y</a:t>
            </a:r>
            <a:r>
              <a:rPr lang="en-US" sz="2400" dirty="0"/>
              <a:t> from unknown distributions </a:t>
            </a:r>
            <a:r>
              <a:rPr lang="en-US" sz="2400" i="1" dirty="0">
                <a:solidFill>
                  <a:srgbClr val="0070C0"/>
                </a:solidFill>
              </a:rPr>
              <a:t>P</a:t>
            </a:r>
            <a:r>
              <a:rPr lang="en-US" sz="2400" dirty="0"/>
              <a:t> and </a:t>
            </a:r>
            <a:r>
              <a:rPr lang="en-US" sz="2400" i="1" dirty="0">
                <a:solidFill>
                  <a:srgbClr val="C00000"/>
                </a:solidFill>
              </a:rPr>
              <a:t>Q</a:t>
            </a:r>
            <a:r>
              <a:rPr lang="en-US" sz="2400" dirty="0"/>
              <a:t>.</a:t>
            </a:r>
          </a:p>
          <a:p>
            <a:r>
              <a:rPr lang="en-US" sz="2400" b="1" dirty="0">
                <a:solidFill>
                  <a:srgbClr val="0070C0"/>
                </a:solidFill>
              </a:rPr>
              <a:t>Goal:</a:t>
            </a:r>
            <a:r>
              <a:rPr lang="en-US" sz="2400" dirty="0">
                <a:solidFill>
                  <a:srgbClr val="0070C0"/>
                </a:solidFill>
              </a:rPr>
              <a:t> </a:t>
            </a:r>
            <a:r>
              <a:rPr lang="en-US" sz="2400" dirty="0"/>
              <a:t>Learn distinguishing features that indicate how </a:t>
            </a:r>
            <a:r>
              <a:rPr lang="en-US" sz="2400" i="1" dirty="0">
                <a:solidFill>
                  <a:srgbClr val="0070C0"/>
                </a:solidFill>
              </a:rPr>
              <a:t>P</a:t>
            </a:r>
            <a:r>
              <a:rPr lang="en-US" sz="2400" dirty="0"/>
              <a:t> and </a:t>
            </a:r>
            <a:r>
              <a:rPr lang="en-US" sz="2400" i="1" dirty="0">
                <a:solidFill>
                  <a:srgbClr val="C00000"/>
                </a:solidFill>
              </a:rPr>
              <a:t>Q</a:t>
            </a:r>
            <a:r>
              <a:rPr lang="en-US" sz="2400" dirty="0"/>
              <a:t> differ. </a:t>
            </a:r>
            <a:endParaRPr lang="en-US" sz="2400" dirty="0">
              <a:effectLst/>
            </a:endParaRPr>
          </a:p>
          <a:p>
            <a:endParaRPr lang="en-US" sz="2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4010" y="2916044"/>
            <a:ext cx="4424362" cy="326091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9029" y="3508277"/>
            <a:ext cx="4677465" cy="2359025"/>
          </a:xfrm>
          <a:prstGeom prst="rect">
            <a:avLst/>
          </a:prstGeom>
        </p:spPr>
      </p:pic>
      <p:sp>
        <p:nvSpPr>
          <p:cNvPr id="6" name="TextBox 5"/>
          <p:cNvSpPr txBox="1"/>
          <p:nvPr/>
        </p:nvSpPr>
        <p:spPr>
          <a:xfrm>
            <a:off x="7846451" y="3111730"/>
            <a:ext cx="1728165" cy="461665"/>
          </a:xfrm>
          <a:prstGeom prst="rect">
            <a:avLst/>
          </a:prstGeom>
          <a:noFill/>
        </p:spPr>
        <p:txBody>
          <a:bodyPr wrap="none" rtlCol="0">
            <a:spAutoFit/>
          </a:bodyPr>
          <a:lstStyle/>
          <a:p>
            <a:r>
              <a:rPr lang="en-US" sz="2400" b="1" dirty="0"/>
              <a:t>Divergences</a:t>
            </a:r>
          </a:p>
        </p:txBody>
      </p:sp>
    </p:spTree>
    <p:extLst>
      <p:ext uri="{BB962C8B-B14F-4D97-AF65-F5344CB8AC3E}">
        <p14:creationId xmlns:p14="http://schemas.microsoft.com/office/powerpoint/2010/main" val="36193271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Divergences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3707" y="1690688"/>
            <a:ext cx="6652177" cy="3677510"/>
          </a:xfrm>
          <a:prstGeom prst="rect">
            <a:avLst/>
          </a:prstGeom>
        </p:spPr>
      </p:pic>
      <p:sp>
        <p:nvSpPr>
          <p:cNvPr id="5" name="TextBox 4">
            <a:extLst>
              <a:ext uri="{FF2B5EF4-FFF2-40B4-BE49-F238E27FC236}">
                <a16:creationId xmlns:a16="http://schemas.microsoft.com/office/drawing/2014/main" id="{455ADA36-4FD4-9640-B8BD-7015F1F21383}"/>
              </a:ext>
            </a:extLst>
          </p:cNvPr>
          <p:cNvSpPr txBox="1"/>
          <p:nvPr/>
        </p:nvSpPr>
        <p:spPr>
          <a:xfrm>
            <a:off x="2693707" y="5525155"/>
            <a:ext cx="7264746" cy="923330"/>
          </a:xfrm>
          <a:prstGeom prst="rect">
            <a:avLst/>
          </a:prstGeom>
          <a:noFill/>
        </p:spPr>
        <p:txBody>
          <a:bodyPr wrap="none" rtlCol="0">
            <a:spAutoFit/>
          </a:bodyPr>
          <a:lstStyle/>
          <a:p>
            <a:r>
              <a:rPr lang="en-ID" dirty="0">
                <a:solidFill>
                  <a:srgbClr val="C00000"/>
                </a:solidFill>
              </a:rPr>
              <a:t>GANs offer much more flexibility in the definition of distance or divergence.</a:t>
            </a:r>
          </a:p>
          <a:p>
            <a:r>
              <a:rPr lang="en-ID" dirty="0">
                <a:solidFill>
                  <a:srgbClr val="C00000"/>
                </a:solidFill>
              </a:rPr>
              <a:t>Each type of divergence gives different behaviour of convergence.  </a:t>
            </a:r>
          </a:p>
          <a:p>
            <a:r>
              <a:rPr lang="en-ID" dirty="0">
                <a:solidFill>
                  <a:srgbClr val="C00000"/>
                </a:solidFill>
              </a:rPr>
              <a:t> </a:t>
            </a:r>
          </a:p>
        </p:txBody>
      </p:sp>
    </p:spTree>
    <p:extLst>
      <p:ext uri="{BB962C8B-B14F-4D97-AF65-F5344CB8AC3E}">
        <p14:creationId xmlns:p14="http://schemas.microsoft.com/office/powerpoint/2010/main" val="29105624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C0A62-3AEA-B14E-9742-CC1170824B18}"/>
              </a:ext>
            </a:extLst>
          </p:cNvPr>
          <p:cNvSpPr>
            <a:spLocks noGrp="1"/>
          </p:cNvSpPr>
          <p:nvPr>
            <p:ph type="ctrTitle"/>
          </p:nvPr>
        </p:nvSpPr>
        <p:spPr/>
        <p:txBody>
          <a:bodyPr>
            <a:normAutofit/>
          </a:bodyPr>
          <a:lstStyle/>
          <a:p>
            <a:r>
              <a:rPr lang="en-US" sz="5400" dirty="0"/>
              <a:t>HOME WORK WEEK 1</a:t>
            </a:r>
          </a:p>
        </p:txBody>
      </p:sp>
    </p:spTree>
    <p:extLst>
      <p:ext uri="{BB962C8B-B14F-4D97-AF65-F5344CB8AC3E}">
        <p14:creationId xmlns:p14="http://schemas.microsoft.com/office/powerpoint/2010/main" val="36841770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Preparing Dataset</a:t>
            </a:r>
            <a:endParaRPr dirty="0"/>
          </a:p>
        </p:txBody>
      </p:sp>
      <p:sp>
        <p:nvSpPr>
          <p:cNvPr id="3" name="Content Placeholder 2"/>
          <p:cNvSpPr>
            <a:spLocks noGrp="1"/>
          </p:cNvSpPr>
          <p:nvPr>
            <p:ph idx="1"/>
          </p:nvPr>
        </p:nvSpPr>
        <p:spPr/>
        <p:txBody>
          <a:bodyPr>
            <a:noAutofit/>
          </a:bodyPr>
          <a:lstStyle/>
          <a:p>
            <a:pPr>
              <a:buFont typeface="Wingdings" charset="2"/>
              <a:buChar char="§"/>
            </a:pPr>
            <a:r>
              <a:rPr lang="en-US" sz="2000" b="1" dirty="0">
                <a:solidFill>
                  <a:srgbClr val="0070C0"/>
                </a:solidFill>
              </a:rPr>
              <a:t>Public Dataset</a:t>
            </a:r>
            <a:r>
              <a:rPr lang="en-US" sz="2000" dirty="0">
                <a:solidFill>
                  <a:srgbClr val="0070C0"/>
                </a:solidFill>
              </a:rPr>
              <a:t> </a:t>
            </a:r>
            <a:r>
              <a:rPr lang="en-US" sz="2000" dirty="0"/>
              <a:t>(</a:t>
            </a:r>
            <a:r>
              <a:rPr lang="en-US" sz="2000" dirty="0">
                <a:hlinkClick r:id="rId2"/>
              </a:rPr>
              <a:t>MNIST</a:t>
            </a:r>
            <a:r>
              <a:rPr lang="en-US" sz="2000" dirty="0"/>
              <a:t>, </a:t>
            </a:r>
            <a:r>
              <a:rPr lang="en-US" sz="2000" dirty="0">
                <a:hlinkClick r:id="rId3"/>
              </a:rPr>
              <a:t>COCO</a:t>
            </a:r>
            <a:r>
              <a:rPr lang="en-US" sz="2000" dirty="0"/>
              <a:t>, </a:t>
            </a:r>
            <a:r>
              <a:rPr lang="en-US" sz="2000" dirty="0">
                <a:hlinkClick r:id="rId4"/>
              </a:rPr>
              <a:t>CelebA</a:t>
            </a:r>
            <a:r>
              <a:rPr lang="en-US" sz="2000" dirty="0"/>
              <a:t>, </a:t>
            </a:r>
            <a:r>
              <a:rPr lang="en-US" sz="2000" dirty="0">
                <a:hlinkClick r:id="rId5"/>
              </a:rPr>
              <a:t>ImageNet</a:t>
            </a:r>
            <a:r>
              <a:rPr lang="en-US" sz="2000" dirty="0"/>
              <a:t>)</a:t>
            </a:r>
          </a:p>
          <a:p>
            <a:pPr>
              <a:buFont typeface="Wingdings" charset="2"/>
              <a:buChar char="§"/>
            </a:pPr>
            <a:endParaRPr lang="en-US" sz="2000" dirty="0"/>
          </a:p>
          <a:p>
            <a:pPr>
              <a:buFont typeface="Wingdings" charset="2"/>
              <a:buChar char="§"/>
            </a:pPr>
            <a:endParaRPr lang="en-US" sz="2000" dirty="0"/>
          </a:p>
          <a:p>
            <a:pPr>
              <a:buFont typeface="Wingdings" charset="2"/>
              <a:buChar char="§"/>
            </a:pPr>
            <a:endParaRPr lang="en-US" sz="2000" dirty="0"/>
          </a:p>
          <a:p>
            <a:pPr marL="0" indent="0">
              <a:buNone/>
            </a:pPr>
            <a:endParaRPr lang="en-US" sz="2000" dirty="0"/>
          </a:p>
          <a:p>
            <a:pPr>
              <a:buFont typeface="Wingdings" charset="2"/>
              <a:buChar char="§"/>
            </a:pPr>
            <a:r>
              <a:rPr lang="en-US" sz="2000" b="1" dirty="0">
                <a:solidFill>
                  <a:srgbClr val="0070C0"/>
                </a:solidFill>
              </a:rPr>
              <a:t>DSC-UI-SRIN </a:t>
            </a:r>
            <a:r>
              <a:rPr lang="en-US" sz="2000" b="1" dirty="0" err="1">
                <a:solidFill>
                  <a:srgbClr val="0070C0"/>
                </a:solidFill>
              </a:rPr>
              <a:t>Github</a:t>
            </a:r>
            <a:r>
              <a:rPr lang="en-US" sz="2000" b="1" dirty="0">
                <a:solidFill>
                  <a:srgbClr val="0070C0"/>
                </a:solidFill>
              </a:rPr>
              <a:t>: </a:t>
            </a:r>
            <a:r>
              <a:rPr lang="en-ID" sz="2000" dirty="0">
                <a:hlinkClick r:id="rId6"/>
              </a:rPr>
              <a:t>https://github.com/DSC-UI-SRIN</a:t>
            </a:r>
            <a:endParaRPr lang="en-US" sz="2000" b="1" dirty="0">
              <a:solidFill>
                <a:srgbClr val="0070C0"/>
              </a:solidFill>
            </a:endParaRPr>
          </a:p>
          <a:p>
            <a:pPr>
              <a:buFont typeface="Wingdings" charset="2"/>
              <a:buChar char="§"/>
            </a:pPr>
            <a:endParaRPr lang="en-US" sz="2000" dirty="0"/>
          </a:p>
          <a:p>
            <a:pPr>
              <a:buFont typeface="Wingdings" charset="2"/>
              <a:buChar char="§"/>
            </a:pPr>
            <a:r>
              <a:rPr lang="en-US" sz="2000" b="1" dirty="0">
                <a:solidFill>
                  <a:srgbClr val="0070C0"/>
                </a:solidFill>
              </a:rPr>
              <a:t>Train your NS-GANs at Collab </a:t>
            </a:r>
          </a:p>
          <a:p>
            <a:pPr lvl="1">
              <a:buFont typeface="Wingdings" charset="2"/>
              <a:buChar char="§"/>
            </a:pPr>
            <a:endParaRPr lang="en-US" sz="2000" dirty="0"/>
          </a:p>
        </p:txBody>
      </p:sp>
      <p:grpSp>
        <p:nvGrpSpPr>
          <p:cNvPr id="8" name="Group 7"/>
          <p:cNvGrpSpPr/>
          <p:nvPr/>
        </p:nvGrpSpPr>
        <p:grpSpPr>
          <a:xfrm>
            <a:off x="1175657" y="2420267"/>
            <a:ext cx="10178143" cy="1208305"/>
            <a:chOff x="1175657" y="2405752"/>
            <a:chExt cx="11054032" cy="1461969"/>
          </a:xfrm>
        </p:grpSpPr>
        <p:pic>
          <p:nvPicPr>
            <p:cNvPr id="4" name="Picture 3">
              <a:hlinkClick r:id="rId5"/>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639629" y="2405752"/>
              <a:ext cx="3590060" cy="1461967"/>
            </a:xfrm>
            <a:prstGeom prst="rect">
              <a:avLst/>
            </a:prstGeom>
          </p:spPr>
        </p:pic>
        <p:pic>
          <p:nvPicPr>
            <p:cNvPr id="5" name="Picture 4">
              <a:hlinkClick r:id="rId8"/>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588656" y="2405753"/>
              <a:ext cx="2335222" cy="1461967"/>
            </a:xfrm>
            <a:prstGeom prst="rect">
              <a:avLst/>
            </a:prstGeom>
          </p:spPr>
        </p:pic>
        <p:pic>
          <p:nvPicPr>
            <p:cNvPr id="6" name="Picture 5">
              <a:hlinkClick r:id="rId2"/>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75657" y="2405754"/>
              <a:ext cx="2206172" cy="1461967"/>
            </a:xfrm>
            <a:prstGeom prst="rect">
              <a:avLst/>
            </a:prstGeom>
          </p:spPr>
        </p:pic>
        <p:pic>
          <p:nvPicPr>
            <p:cNvPr id="7" name="Picture 6">
              <a:hlinkClick r:id="rId4"/>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30704" y="2405753"/>
              <a:ext cx="2340759" cy="1461967"/>
            </a:xfrm>
            <a:prstGeom prst="rect">
              <a:avLst/>
            </a:prstGeom>
          </p:spPr>
        </p:pic>
      </p:grpSp>
    </p:spTree>
    <p:extLst>
      <p:ext uri="{BB962C8B-B14F-4D97-AF65-F5344CB8AC3E}">
        <p14:creationId xmlns:p14="http://schemas.microsoft.com/office/powerpoint/2010/main" val="17029213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Goodfellow et.al., 2014.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a:buFont typeface="Wingdings" charset="2"/>
                  <a:buChar char="§"/>
                </a:pPr>
                <a:r>
                  <a:rPr lang="en-US" sz="1800" dirty="0"/>
                  <a:t>Introduced GAN initial formulation as two-player minmax game:</a:t>
                </a:r>
              </a:p>
              <a:p>
                <a:pPr>
                  <a:buFont typeface="Wingdings" charset="2"/>
                  <a:buChar char="§"/>
                </a:pPr>
                <a:endParaRPr lang="en-US" sz="1800" dirty="0"/>
              </a:p>
              <a:p>
                <a:pPr>
                  <a:buFont typeface="Wingdings" charset="2"/>
                  <a:buChar char="§"/>
                </a:pPr>
                <a:endParaRPr lang="en-US" sz="1800" dirty="0"/>
              </a:p>
              <a:p>
                <a:pPr>
                  <a:buFont typeface="Wingdings" charset="2"/>
                  <a:buChar char="§"/>
                </a:pPr>
                <a:r>
                  <a:rPr lang="en-US" sz="1800" b="1" dirty="0"/>
                  <a:t>Initial theoretical analysis:</a:t>
                </a:r>
              </a:p>
              <a:p>
                <a:pPr lvl="1">
                  <a:buFont typeface="Wingdings" charset="2"/>
                  <a:buChar char="§"/>
                </a:pPr>
                <a:r>
                  <a:rPr lang="en-US" sz="1800" dirty="0"/>
                  <a:t>Global Optimality </a:t>
                </a:r>
                <a14:m>
                  <m:oMath xmlns:m="http://schemas.openxmlformats.org/officeDocument/2006/math">
                    <m:sSub>
                      <m:sSubPr>
                        <m:ctrlPr>
                          <a:rPr lang="en-US" sz="1800" i="1" smtClean="0">
                            <a:latin typeface="Cambria Math" panose="02040503050406030204" pitchFamily="18" charset="0"/>
                          </a:rPr>
                        </m:ctrlPr>
                      </m:sSubPr>
                      <m:e>
                        <m:r>
                          <a:rPr lang="en-US" sz="1800" b="0" i="1" smtClean="0">
                            <a:latin typeface="Cambria Math" charset="0"/>
                          </a:rPr>
                          <m:t>𝑝</m:t>
                        </m:r>
                      </m:e>
                      <m:sub>
                        <m:r>
                          <a:rPr lang="en-US" sz="1800" b="0" i="1" smtClean="0">
                            <a:latin typeface="Cambria Math" charset="0"/>
                          </a:rPr>
                          <m:t>𝑔</m:t>
                        </m:r>
                      </m:sub>
                    </m:sSub>
                    <m:r>
                      <a:rPr lang="en-US" sz="1800" b="0" i="1" smtClean="0">
                        <a:latin typeface="Cambria Math" charset="0"/>
                      </a:rPr>
                      <m:t>=</m:t>
                    </m:r>
                    <m:sSub>
                      <m:sSubPr>
                        <m:ctrlPr>
                          <a:rPr lang="en-US" sz="1800" b="0" i="1" smtClean="0">
                            <a:latin typeface="Cambria Math" panose="02040503050406030204" pitchFamily="18" charset="0"/>
                          </a:rPr>
                        </m:ctrlPr>
                      </m:sSubPr>
                      <m:e>
                        <m:r>
                          <a:rPr lang="en-US" sz="1800" b="0" i="1" smtClean="0">
                            <a:latin typeface="Cambria Math" charset="0"/>
                          </a:rPr>
                          <m:t>𝑝</m:t>
                        </m:r>
                      </m:e>
                      <m:sub>
                        <m:r>
                          <a:rPr lang="en-US" sz="1800" b="0" i="1" smtClean="0">
                            <a:latin typeface="Cambria Math" charset="0"/>
                          </a:rPr>
                          <m:t>𝑑𝑎𝑡𝑎</m:t>
                        </m:r>
                      </m:sub>
                    </m:sSub>
                  </m:oMath>
                </a14:m>
                <a:endParaRPr lang="en-US" sz="1800" dirty="0"/>
              </a:p>
              <a:p>
                <a:pPr lvl="1">
                  <a:buFont typeface="Wingdings" charset="2"/>
                  <a:buChar char="§"/>
                </a:pPr>
                <a:r>
                  <a:rPr lang="en-US" sz="1800" dirty="0"/>
                  <a:t>Train </a:t>
                </a:r>
                <a14:m>
                  <m:oMath xmlns:m="http://schemas.openxmlformats.org/officeDocument/2006/math">
                    <m:r>
                      <a:rPr lang="en-US" sz="1800" b="0" i="1" smtClean="0">
                        <a:latin typeface="Cambria Math" charset="0"/>
                      </a:rPr>
                      <m:t>𝐺</m:t>
                    </m:r>
                  </m:oMath>
                </a14:m>
                <a:r>
                  <a:rPr lang="en-US" sz="1800" dirty="0"/>
                  <a:t> to maximize </a:t>
                </a:r>
                <a14:m>
                  <m:oMath xmlns:m="http://schemas.openxmlformats.org/officeDocument/2006/math">
                    <m:func>
                      <m:funcPr>
                        <m:ctrlPr>
                          <a:rPr lang="en-US" sz="1800" b="0" i="1" smtClean="0">
                            <a:latin typeface="Cambria Math" panose="02040503050406030204" pitchFamily="18" charset="0"/>
                          </a:rPr>
                        </m:ctrlPr>
                      </m:funcPr>
                      <m:fName>
                        <m:r>
                          <m:rPr>
                            <m:sty m:val="p"/>
                          </m:rPr>
                          <a:rPr lang="en-US" sz="1800" b="0" i="0" smtClean="0">
                            <a:latin typeface="Cambria Math" charset="0"/>
                          </a:rPr>
                          <m:t>log</m:t>
                        </m:r>
                      </m:fName>
                      <m:e>
                        <m:d>
                          <m:dPr>
                            <m:ctrlPr>
                              <a:rPr lang="en-US" sz="1800" b="0" i="1" smtClean="0">
                                <a:latin typeface="Cambria Math" panose="02040503050406030204" pitchFamily="18" charset="0"/>
                              </a:rPr>
                            </m:ctrlPr>
                          </m:dPr>
                          <m:e>
                            <m:r>
                              <a:rPr lang="en-US" sz="1800" b="0" i="1" smtClean="0">
                                <a:latin typeface="Cambria Math" charset="0"/>
                              </a:rPr>
                              <m:t>𝐷</m:t>
                            </m:r>
                            <m:d>
                              <m:dPr>
                                <m:ctrlPr>
                                  <a:rPr lang="en-US" sz="1800" b="0" i="1" smtClean="0">
                                    <a:latin typeface="Cambria Math" panose="02040503050406030204" pitchFamily="18" charset="0"/>
                                  </a:rPr>
                                </m:ctrlPr>
                              </m:dPr>
                              <m:e>
                                <m:r>
                                  <a:rPr lang="en-US" sz="1800" b="0" i="1" smtClean="0">
                                    <a:latin typeface="Cambria Math" charset="0"/>
                                  </a:rPr>
                                  <m:t>𝐺</m:t>
                                </m:r>
                                <m:d>
                                  <m:dPr>
                                    <m:ctrlPr>
                                      <a:rPr lang="en-US" sz="1800" b="0" i="1" smtClean="0">
                                        <a:latin typeface="Cambria Math" panose="02040503050406030204" pitchFamily="18" charset="0"/>
                                      </a:rPr>
                                    </m:ctrlPr>
                                  </m:dPr>
                                  <m:e>
                                    <m:r>
                                      <a:rPr lang="en-US" sz="1800" b="0" i="1" smtClean="0">
                                        <a:latin typeface="Cambria Math" charset="0"/>
                                      </a:rPr>
                                      <m:t>𝑧</m:t>
                                    </m:r>
                                  </m:e>
                                </m:d>
                              </m:e>
                            </m:d>
                          </m:e>
                        </m:d>
                      </m:e>
                    </m:func>
                    <m:r>
                      <a:rPr lang="en-US" sz="1800" b="0" i="1" smtClean="0">
                        <a:latin typeface="Cambria Math" charset="0"/>
                      </a:rPr>
                      <m:t> </m:t>
                    </m:r>
                  </m:oMath>
                </a14:m>
                <a:r>
                  <a:rPr lang="en-US" sz="1800" dirty="0"/>
                  <a:t>produce better gradients instead of minimize </a:t>
                </a:r>
                <a14:m>
                  <m:oMath xmlns:m="http://schemas.openxmlformats.org/officeDocument/2006/math">
                    <m:r>
                      <m:rPr>
                        <m:sty m:val="p"/>
                      </m:rPr>
                      <a:rPr lang="en-US" sz="1800" b="0" i="0" smtClean="0">
                        <a:latin typeface="Cambria Math" charset="0"/>
                      </a:rPr>
                      <m:t>log</m:t>
                    </m:r>
                    <m:r>
                      <a:rPr lang="en-US" sz="1800" b="0" i="1" smtClean="0">
                        <a:latin typeface="Cambria Math" charset="0"/>
                      </a:rPr>
                      <m:t>⁡(1−</m:t>
                    </m:r>
                    <m:r>
                      <a:rPr lang="en-US" sz="1800" b="0" i="1" smtClean="0">
                        <a:latin typeface="Cambria Math" charset="0"/>
                      </a:rPr>
                      <m:t>𝐷</m:t>
                    </m:r>
                    <m:d>
                      <m:dPr>
                        <m:ctrlPr>
                          <a:rPr lang="en-US" sz="1800" b="0" i="1" smtClean="0">
                            <a:latin typeface="Cambria Math" panose="02040503050406030204" pitchFamily="18" charset="0"/>
                          </a:rPr>
                        </m:ctrlPr>
                      </m:dPr>
                      <m:e>
                        <m:r>
                          <a:rPr lang="en-US" sz="1800" b="0" i="1" smtClean="0">
                            <a:latin typeface="Cambria Math" charset="0"/>
                          </a:rPr>
                          <m:t>𝐺</m:t>
                        </m:r>
                        <m:d>
                          <m:dPr>
                            <m:ctrlPr>
                              <a:rPr lang="en-US" sz="1800" b="0" i="1" smtClean="0">
                                <a:latin typeface="Cambria Math" panose="02040503050406030204" pitchFamily="18" charset="0"/>
                              </a:rPr>
                            </m:ctrlPr>
                          </m:dPr>
                          <m:e>
                            <m:r>
                              <a:rPr lang="en-US" sz="1800" b="0" i="1" smtClean="0">
                                <a:latin typeface="Cambria Math" charset="0"/>
                              </a:rPr>
                              <m:t>𝑧</m:t>
                            </m:r>
                          </m:e>
                        </m:d>
                      </m:e>
                    </m:d>
                    <m:r>
                      <a:rPr lang="en-US" sz="1800" b="0" i="1" smtClean="0">
                        <a:latin typeface="Cambria Math" charset="0"/>
                      </a:rPr>
                      <m:t>)</m:t>
                    </m:r>
                  </m:oMath>
                </a14:m>
                <a:endParaRPr lang="en-US" sz="1800" dirty="0"/>
              </a:p>
              <a:p>
                <a:pPr lvl="1">
                  <a:buFont typeface="Wingdings" charset="2"/>
                  <a:buChar char="§"/>
                </a:pPr>
                <a:r>
                  <a:rPr lang="en-US" sz="1800" i="1" dirty="0"/>
                  <a:t>Simultaneous</a:t>
                </a:r>
                <a:r>
                  <a:rPr lang="en-US" sz="1800" dirty="0"/>
                  <a:t> </a:t>
                </a:r>
                <a:r>
                  <a:rPr lang="en-US" sz="1800" i="1" dirty="0"/>
                  <a:t>gradient descent </a:t>
                </a:r>
                <a:r>
                  <a:rPr lang="en-US" sz="1800" dirty="0"/>
                  <a:t>converges if the updates are made in function (not parameter) space</a:t>
                </a:r>
              </a:p>
              <a:p>
                <a:pPr lvl="1">
                  <a:buFont typeface="Wingdings" charset="2"/>
                  <a:buChar char="§"/>
                </a:pPr>
                <a:r>
                  <a:rPr lang="en-US" sz="1800" dirty="0"/>
                  <a:t>Convergence of SGD only if </a:t>
                </a:r>
                <a14:m>
                  <m:oMath xmlns:m="http://schemas.openxmlformats.org/officeDocument/2006/math">
                    <m:r>
                      <a:rPr lang="en-US" sz="1800" b="0" i="1" smtClean="0">
                        <a:latin typeface="Cambria Math" charset="0"/>
                      </a:rPr>
                      <m:t>𝐺</m:t>
                    </m:r>
                  </m:oMath>
                </a14:m>
                <a:r>
                  <a:rPr lang="en-US" sz="1800" dirty="0"/>
                  <a:t> and </a:t>
                </a:r>
                <a14:m>
                  <m:oMath xmlns:m="http://schemas.openxmlformats.org/officeDocument/2006/math">
                    <m:r>
                      <a:rPr lang="en-US" sz="1800" b="0" i="1" smtClean="0">
                        <a:latin typeface="Cambria Math" charset="0"/>
                      </a:rPr>
                      <m:t>𝐷</m:t>
                    </m:r>
                  </m:oMath>
                </a14:m>
                <a:r>
                  <a:rPr lang="en-US" sz="1800" dirty="0"/>
                  <a:t> have enough capacity. Minimizing JSD to reach Nash Equilibrium. </a:t>
                </a:r>
              </a:p>
              <a:p>
                <a:pPr marL="457200" lvl="1" indent="0">
                  <a:buNone/>
                </a:pPr>
                <a:endParaRPr lang="en-US" sz="1800" dirty="0"/>
              </a:p>
              <a:p>
                <a:pPr>
                  <a:buFont typeface="Wingdings" charset="2"/>
                  <a:buChar char="§"/>
                </a:pPr>
                <a:r>
                  <a:rPr lang="en-US" sz="1800" b="1" dirty="0"/>
                  <a:t>Known problem:</a:t>
                </a:r>
              </a:p>
              <a:p>
                <a:pPr lvl="1">
                  <a:buFont typeface="Wingdings" charset="2"/>
                  <a:buChar char="§"/>
                </a:pPr>
                <a:r>
                  <a:rPr lang="en-US" sz="1800" dirty="0"/>
                  <a:t>The Helvetica scenario or mode collapse </a:t>
                </a:r>
              </a:p>
              <a:p>
                <a:pPr lvl="1">
                  <a:buFont typeface="Wingdings" charset="2"/>
                  <a:buChar char="§"/>
                </a:pPr>
                <a:r>
                  <a:rPr lang="en-US" sz="1800" dirty="0"/>
                  <a:t>Too many values of latent variable </a:t>
                </a:r>
                <a14:m>
                  <m:oMath xmlns:m="http://schemas.openxmlformats.org/officeDocument/2006/math">
                    <m:r>
                      <a:rPr lang="en-US" sz="1800" b="0" i="1" smtClean="0">
                        <a:latin typeface="Cambria Math" charset="0"/>
                      </a:rPr>
                      <m:t>𝑧</m:t>
                    </m:r>
                    <m:r>
                      <a:rPr lang="en-US" sz="1800" b="0" i="1" smtClean="0">
                        <a:latin typeface="Cambria Math" charset="0"/>
                      </a:rPr>
                      <m:t> </m:t>
                    </m:r>
                  </m:oMath>
                </a14:m>
                <a:r>
                  <a:rPr lang="en-US" sz="1800" dirty="0"/>
                  <a:t>generate same value of </a:t>
                </a:r>
                <a14:m>
                  <m:oMath xmlns:m="http://schemas.openxmlformats.org/officeDocument/2006/math">
                    <m:r>
                      <a:rPr lang="en-US" sz="1800" b="0" i="1" smtClean="0">
                        <a:latin typeface="Cambria Math" charset="0"/>
                      </a:rPr>
                      <m:t>𝑥</m:t>
                    </m:r>
                  </m:oMath>
                </a14:m>
                <a:r>
                  <a:rPr lang="en-US" sz="1800" dirty="0"/>
                  <a:t>.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406" t="-1261" b="-5882"/>
                </a:stretch>
              </a:blipFill>
            </p:spPr>
            <p:txBody>
              <a:bodyPr/>
              <a:lstStyle/>
              <a:p>
                <a:r>
                  <a:rPr lang="en-US">
                    <a:noFill/>
                  </a:rPr>
                  <a:t> </a:t>
                </a:r>
              </a:p>
            </p:txBody>
          </p:sp>
        </mc:Fallback>
      </mc:AlternateContent>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49364" y="2216148"/>
            <a:ext cx="6893272" cy="527051"/>
          </a:xfrm>
          <a:prstGeom prst="rect">
            <a:avLst/>
          </a:prstGeom>
        </p:spPr>
      </p:pic>
    </p:spTree>
    <p:extLst>
      <p:ext uri="{BB962C8B-B14F-4D97-AF65-F5344CB8AC3E}">
        <p14:creationId xmlns:p14="http://schemas.microsoft.com/office/powerpoint/2010/main" val="40998337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Ian Goodfellow, 2015.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pPr algn="just">
                  <a:buFont typeface="Wingdings" charset="2"/>
                  <a:buChar char="§"/>
                </a:pPr>
                <a:r>
                  <a:rPr lang="en-US" sz="1800" dirty="0"/>
                  <a:t>Review of GAN and NCE (Noise-Contrastive Estimation) concepts for generative model and MLE</a:t>
                </a:r>
              </a:p>
              <a:p>
                <a:pPr algn="just">
                  <a:buFont typeface="Wingdings" charset="2"/>
                  <a:buChar char="§"/>
                </a:pPr>
                <a:r>
                  <a:rPr lang="en-US" sz="1800" dirty="0"/>
                  <a:t>Both are primarily driven by a function we call </a:t>
                </a:r>
                <a:r>
                  <a:rPr lang="en-US" sz="1800" i="1" dirty="0"/>
                  <a:t>distinguishability game value function</a:t>
                </a:r>
                <a:r>
                  <a:rPr lang="en-US" sz="1800" dirty="0"/>
                  <a:t>: </a:t>
                </a:r>
              </a:p>
              <a:p>
                <a:pPr marL="0" indent="0" algn="just">
                  <a:buNone/>
                </a:pPr>
                <a:endParaRPr lang="en-US" sz="1800" dirty="0"/>
              </a:p>
              <a:p>
                <a:pPr algn="just">
                  <a:buFont typeface="Wingdings" charset="2"/>
                  <a:buChar char="§"/>
                </a:pPr>
                <a:endParaRPr lang="en-US" sz="1800" dirty="0"/>
              </a:p>
              <a:p>
                <a:pPr algn="just">
                  <a:buFont typeface="Wingdings" charset="2"/>
                  <a:buChar char="§"/>
                </a:pPr>
                <a:r>
                  <a:rPr lang="en-US" sz="1800" dirty="0"/>
                  <a:t>MLE, NCE, and GANs are all asymptotically consistent, both have stationary points by minimizing a convex divergence in function space. For MLE and NCE, this </a:t>
                </a:r>
                <a:r>
                  <a:rPr lang="en-US" sz="1800" b="1" dirty="0"/>
                  <a:t>stationary point</a:t>
                </a:r>
                <a:r>
                  <a:rPr lang="en-US" sz="1800" dirty="0"/>
                  <a:t> is a global maximum of their objective function. For GANs it corresponds to a </a:t>
                </a:r>
                <a:r>
                  <a:rPr lang="en-US" sz="1800" b="1" dirty="0"/>
                  <a:t>saddle point</a:t>
                </a:r>
                <a:r>
                  <a:rPr lang="en-US" sz="1800" dirty="0"/>
                  <a:t>, a local maximum for </a:t>
                </a:r>
                <a14:m>
                  <m:oMath xmlns:m="http://schemas.openxmlformats.org/officeDocument/2006/math">
                    <m:r>
                      <a:rPr lang="en-US" sz="1800" b="0" i="1" smtClean="0">
                        <a:latin typeface="Cambria Math" charset="0"/>
                      </a:rPr>
                      <m:t>𝐷</m:t>
                    </m:r>
                  </m:oMath>
                </a14:m>
                <a:r>
                  <a:rPr lang="en-US" sz="1800" dirty="0"/>
                  <a:t> and a local minimum </a:t>
                </a:r>
                <a14:m>
                  <m:oMath xmlns:m="http://schemas.openxmlformats.org/officeDocument/2006/math">
                    <m:r>
                      <a:rPr lang="en-US" sz="1800" b="0" i="1" smtClean="0">
                        <a:latin typeface="Cambria Math" charset="0"/>
                      </a:rPr>
                      <m:t>𝐺</m:t>
                    </m:r>
                  </m:oMath>
                </a14:m>
                <a:r>
                  <a:rPr lang="en-US" sz="1800" dirty="0"/>
                  <a:t>. </a:t>
                </a:r>
              </a:p>
              <a:p>
                <a:pPr algn="just">
                  <a:buFont typeface="Wingdings" charset="2"/>
                  <a:buChar char="§"/>
                </a:pPr>
                <a:r>
                  <a:rPr lang="en-US" sz="1800" b="1" dirty="0"/>
                  <a:t>Key Insights for GAN: </a:t>
                </a:r>
              </a:p>
              <a:p>
                <a:pPr lvl="1">
                  <a:buFont typeface="Wingdings" charset="2"/>
                  <a:buChar char="§"/>
                </a:pPr>
                <a:r>
                  <a:rPr lang="en-US" sz="1800" dirty="0"/>
                  <a:t>GAN cannot implement MLE as it learns in the generator. A modified version of NCE related to MLE.</a:t>
                </a:r>
              </a:p>
              <a:p>
                <a:pPr lvl="1">
                  <a:buFont typeface="Wingdings" charset="2"/>
                  <a:buChar char="§"/>
                </a:pPr>
                <a:r>
                  <a:rPr lang="en-US" sz="1800" dirty="0"/>
                  <a:t>The existing theoretical work on GANs does not guarantee convergence in non-convex case.</a:t>
                </a:r>
              </a:p>
              <a:p>
                <a:pPr lvl="1">
                  <a:buFont typeface="Wingdings" charset="2"/>
                  <a:buChar char="§"/>
                </a:pPr>
                <a:r>
                  <a:rPr lang="en-US" sz="1800" dirty="0"/>
                  <a:t>Problem of non-convergence of independent SGD in the non-convex case may explain the underfitting observed in GANs and suggests the application of better algorithms for solving for the equilibrium strategies of the </a:t>
                </a:r>
                <a:r>
                  <a:rPr lang="en-US" sz="1800" i="1" dirty="0"/>
                  <a:t>distinguishability game</a:t>
                </a:r>
                <a:r>
                  <a:rPr lang="en-US" sz="1800" dirty="0"/>
                  <a:t>.  Or how to find Nash Equilibrium in high dimension, continuous and non-convex games. </a:t>
                </a:r>
              </a:p>
              <a:p>
                <a:pPr lvl="1">
                  <a:buFont typeface="Wingdings" charset="2"/>
                  <a:buChar char="§"/>
                </a:pPr>
                <a:endParaRPr lang="en-US" sz="1800" dirty="0"/>
              </a:p>
              <a:p>
                <a:pPr algn="just">
                  <a:buFont typeface="Wingdings" charset="2"/>
                  <a:buChar char="§"/>
                </a:pPr>
                <a:endParaRPr lang="en-US" sz="1800" dirty="0"/>
              </a:p>
              <a:p>
                <a:pPr algn="just">
                  <a:buFont typeface="Wingdings" charset="2"/>
                  <a:buChar char="§"/>
                </a:pPr>
                <a:endParaRPr lang="en-US" sz="1800" dirty="0"/>
              </a:p>
              <a:p>
                <a:pPr algn="just">
                  <a:buFont typeface="Wingdings" charset="2"/>
                  <a:buChar char="§"/>
                </a:pPr>
                <a:endParaRPr lang="en-US" sz="18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406" t="-1261" r="-464" b="-2801"/>
                </a:stretch>
              </a:blipFill>
            </p:spPr>
            <p:txBody>
              <a:bodyPr/>
              <a:lstStyle/>
              <a:p>
                <a:r>
                  <a:rPr lang="en-US">
                    <a:noFill/>
                  </a:rPr>
                  <a:t> </a:t>
                </a:r>
              </a:p>
            </p:txBody>
          </p:sp>
        </mc:Fallback>
      </mc:AlternateContent>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90800" y="2643187"/>
            <a:ext cx="6419164" cy="528637"/>
          </a:xfrm>
          <a:prstGeom prst="rect">
            <a:avLst/>
          </a:prstGeom>
        </p:spPr>
      </p:pic>
    </p:spTree>
    <p:extLst>
      <p:ext uri="{BB962C8B-B14F-4D97-AF65-F5344CB8AC3E}">
        <p14:creationId xmlns:p14="http://schemas.microsoft.com/office/powerpoint/2010/main" val="39883724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Ian Goodfellow, NIPS 2016.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199" y="1825625"/>
                <a:ext cx="6276975" cy="4351338"/>
              </a:xfrm>
            </p:spPr>
            <p:txBody>
              <a:bodyPr>
                <a:noAutofit/>
              </a:bodyPr>
              <a:lstStyle/>
              <a:p>
                <a:pPr algn="just">
                  <a:buFont typeface="Wingdings" charset="2"/>
                  <a:buChar char="§"/>
                </a:pPr>
                <a:r>
                  <a:rPr lang="en-US" sz="1800" dirty="0"/>
                  <a:t>More detail tutorial on GAN initial concept. Minimizing the </a:t>
                </a:r>
                <a:r>
                  <a:rPr lang="en-US" sz="1800" b="1" dirty="0"/>
                  <a:t>KL divergence </a:t>
                </a:r>
                <a:r>
                  <a:rPr lang="en-US" sz="1800" dirty="0"/>
                  <a:t>between </a:t>
                </a:r>
                <a14:m>
                  <m:oMath xmlns:m="http://schemas.openxmlformats.org/officeDocument/2006/math">
                    <m:sSub>
                      <m:sSubPr>
                        <m:ctrlPr>
                          <a:rPr lang="en-US" sz="1800" i="1" smtClean="0">
                            <a:latin typeface="Cambria Math" panose="02040503050406030204" pitchFamily="18" charset="0"/>
                          </a:rPr>
                        </m:ctrlPr>
                      </m:sSubPr>
                      <m:e>
                        <m:r>
                          <a:rPr lang="en-US" sz="1800" b="0" i="1" smtClean="0">
                            <a:latin typeface="Cambria Math" charset="0"/>
                          </a:rPr>
                          <m:t>𝑝</m:t>
                        </m:r>
                      </m:e>
                      <m:sub>
                        <m:r>
                          <a:rPr lang="en-US" sz="1800" b="0" i="1" smtClean="0">
                            <a:latin typeface="Cambria Math" charset="0"/>
                          </a:rPr>
                          <m:t>𝑑𝑎𝑡𝑎</m:t>
                        </m:r>
                      </m:sub>
                    </m:sSub>
                  </m:oMath>
                </a14:m>
                <a:r>
                  <a:rPr lang="en-US" sz="1800" dirty="0"/>
                  <a:t> and </a:t>
                </a:r>
                <a14:m>
                  <m:oMath xmlns:m="http://schemas.openxmlformats.org/officeDocument/2006/math">
                    <m:sSub>
                      <m:sSubPr>
                        <m:ctrlPr>
                          <a:rPr lang="en-US" sz="1800" i="1" smtClean="0">
                            <a:latin typeface="Cambria Math" panose="02040503050406030204" pitchFamily="18" charset="0"/>
                          </a:rPr>
                        </m:ctrlPr>
                      </m:sSubPr>
                      <m:e>
                        <m:r>
                          <a:rPr lang="en-US" sz="1800" b="0" i="1" smtClean="0">
                            <a:latin typeface="Cambria Math" charset="0"/>
                          </a:rPr>
                          <m:t>𝑝</m:t>
                        </m:r>
                      </m:e>
                      <m:sub>
                        <m:r>
                          <a:rPr lang="en-US" sz="1800" b="0" i="1" smtClean="0">
                            <a:latin typeface="Cambria Math" charset="0"/>
                          </a:rPr>
                          <m:t>𝑚𝑜𝑑𝑒𝑙</m:t>
                        </m:r>
                      </m:sub>
                    </m:sSub>
                  </m:oMath>
                </a14:m>
                <a:r>
                  <a:rPr lang="en-US" sz="1800" dirty="0"/>
                  <a:t> is exactly equivalent to maximizing the log-likelihood (MLE) of the training set. Solution of GAN’s minimax (zero-sum) game is Nash Equilibrium.</a:t>
                </a:r>
              </a:p>
              <a:p>
                <a:pPr marL="0" indent="0" algn="just">
                  <a:buNone/>
                </a:pPr>
                <a:endParaRPr lang="en-US" sz="1800" dirty="0"/>
              </a:p>
              <a:p>
                <a:pPr marL="0" indent="0" algn="just">
                  <a:buNone/>
                </a:pPr>
                <a:endParaRPr lang="en-US" sz="1800" dirty="0"/>
              </a:p>
              <a:p>
                <a:pPr algn="just">
                  <a:buFont typeface="Wingdings" charset="2"/>
                  <a:buChar char="§"/>
                </a:pPr>
                <a:r>
                  <a:rPr lang="en-US" sz="1800" b="1" dirty="0"/>
                  <a:t>Heuristic/Non-Saturating Game</a:t>
                </a:r>
              </a:p>
              <a:p>
                <a:pPr lvl="1" algn="just">
                  <a:buFont typeface="Wingdings" charset="2"/>
                  <a:buChar char="§"/>
                </a:pPr>
                <a:r>
                  <a:rPr lang="en-US" sz="1800" b="1" dirty="0"/>
                  <a:t>Minimax</a:t>
                </a:r>
                <a:r>
                  <a:rPr lang="en-US" sz="1800" dirty="0"/>
                  <a:t>: </a:t>
                </a:r>
                <a14:m>
                  <m:oMath xmlns:m="http://schemas.openxmlformats.org/officeDocument/2006/math">
                    <m:r>
                      <a:rPr lang="en-US" sz="1800" b="0" i="1" smtClean="0">
                        <a:latin typeface="Cambria Math" charset="0"/>
                      </a:rPr>
                      <m:t>𝐺</m:t>
                    </m:r>
                  </m:oMath>
                </a14:m>
                <a:r>
                  <a:rPr lang="en-US" sz="1800" dirty="0"/>
                  <a:t> maximizes while </a:t>
                </a:r>
                <a14:m>
                  <m:oMath xmlns:m="http://schemas.openxmlformats.org/officeDocument/2006/math">
                    <m:r>
                      <a:rPr lang="en-US" sz="1800" b="0" i="1" smtClean="0">
                        <a:latin typeface="Cambria Math" charset="0"/>
                      </a:rPr>
                      <m:t>𝐷</m:t>
                    </m:r>
                  </m:oMath>
                </a14:m>
                <a:r>
                  <a:rPr lang="en-US" sz="1800" dirty="0"/>
                  <a:t> minimizes cross-entropy so </a:t>
                </a:r>
                <a14:m>
                  <m:oMath xmlns:m="http://schemas.openxmlformats.org/officeDocument/2006/math">
                    <m:r>
                      <a:rPr lang="en-US" sz="1800" b="0" i="1" smtClean="0">
                        <a:latin typeface="Cambria Math" charset="0"/>
                      </a:rPr>
                      <m:t>𝐺</m:t>
                    </m:r>
                  </m:oMath>
                </a14:m>
                <a:r>
                  <a:rPr lang="en-US" sz="1800" dirty="0"/>
                  <a:t> gradient vanishes/saturates!</a:t>
                </a:r>
              </a:p>
              <a:p>
                <a:pPr lvl="1" algn="just">
                  <a:buFont typeface="Wingdings" charset="2"/>
                  <a:buChar char="§"/>
                </a:pPr>
                <a:r>
                  <a:rPr lang="en-US" sz="1800" b="1" dirty="0"/>
                  <a:t>Heuristic</a:t>
                </a:r>
                <a:r>
                  <a:rPr lang="en-US" sz="1800" dirty="0"/>
                  <a:t>: Use cross-entropy minimization for </a:t>
                </a:r>
                <a14:m>
                  <m:oMath xmlns:m="http://schemas.openxmlformats.org/officeDocument/2006/math">
                    <m:r>
                      <a:rPr lang="en-US" sz="1800" b="0" i="1" smtClean="0">
                        <a:latin typeface="Cambria Math" charset="0"/>
                      </a:rPr>
                      <m:t>𝐺</m:t>
                    </m:r>
                  </m:oMath>
                </a14:m>
                <a:r>
                  <a:rPr lang="en-US" sz="1800" dirty="0"/>
                  <a:t> to maximize </a:t>
                </a:r>
                <a14:m>
                  <m:oMath xmlns:m="http://schemas.openxmlformats.org/officeDocument/2006/math">
                    <m:r>
                      <a:rPr lang="en-US" sz="1800" b="0" i="1" smtClean="0">
                        <a:latin typeface="Cambria Math" charset="0"/>
                      </a:rPr>
                      <m:t>𝐷</m:t>
                    </m:r>
                  </m:oMath>
                </a14:m>
                <a:r>
                  <a:rPr lang="en-US" sz="1800" dirty="0"/>
                  <a:t> being mistaken. </a:t>
                </a:r>
              </a:p>
              <a:p>
                <a:pPr lvl="1" algn="just">
                  <a:buFont typeface="Wingdings" charset="2"/>
                  <a:buChar char="§"/>
                </a:pPr>
                <a:r>
                  <a:rPr lang="en-US" sz="1800" b="1" dirty="0"/>
                  <a:t>MLE cost</a:t>
                </a:r>
                <a:r>
                  <a:rPr lang="en-US" sz="1800" dirty="0"/>
                  <a:t> – GAN using KL Divergence </a:t>
                </a:r>
              </a:p>
              <a:p>
                <a:pPr lvl="1" algn="just">
                  <a:buFont typeface="Wingdings" charset="2"/>
                  <a:buChar char="§"/>
                </a:pPr>
                <a:r>
                  <a:rPr lang="en-US" sz="1800" dirty="0"/>
                  <a:t>Mode collapse is driven by a factor other than choice of divergence. </a:t>
                </a:r>
              </a:p>
              <a:p>
                <a:pPr algn="just">
                  <a:buFont typeface="Wingdings" charset="2"/>
                  <a:buChar char="§"/>
                </a:pPr>
                <a:endParaRPr lang="en-US" sz="1800" dirty="0"/>
              </a:p>
              <a:p>
                <a:pPr algn="just">
                  <a:buFont typeface="Wingdings" charset="2"/>
                  <a:buChar char="§"/>
                </a:pPr>
                <a:endParaRPr lang="en-US" sz="1800" dirty="0"/>
              </a:p>
              <a:p>
                <a:pPr algn="just">
                  <a:buFont typeface="Wingdings" charset="2"/>
                  <a:buChar char="§"/>
                </a:pPr>
                <a:endParaRPr lang="en-US" sz="18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199" y="1825625"/>
                <a:ext cx="6276975" cy="4351338"/>
              </a:xfrm>
              <a:blipFill rotWithShape="0">
                <a:blip r:embed="rId3"/>
                <a:stretch>
                  <a:fillRect l="-583" t="-1261" r="-777" b="-4062"/>
                </a:stretch>
              </a:blipFill>
            </p:spPr>
            <p:txBody>
              <a:bodyPr/>
              <a:lstStyle/>
              <a:p>
                <a:r>
                  <a:rPr lang="en-US">
                    <a:noFill/>
                  </a:rPr>
                  <a:t> </a:t>
                </a:r>
              </a:p>
            </p:txBody>
          </p:sp>
        </mc:Fallback>
      </mc:AlternateContent>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5939" y="3213100"/>
            <a:ext cx="4281487" cy="570865"/>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5175" y="1683544"/>
            <a:ext cx="4849589" cy="2317750"/>
          </a:xfrm>
          <a:prstGeom prst="rect">
            <a:avLst/>
          </a:prstGeom>
        </p:spPr>
      </p:pic>
      <p:sp>
        <p:nvSpPr>
          <p:cNvPr id="6" name="TextBox 5"/>
          <p:cNvSpPr txBox="1"/>
          <p:nvPr/>
        </p:nvSpPr>
        <p:spPr>
          <a:xfrm>
            <a:off x="7686674" y="3901278"/>
            <a:ext cx="3857625" cy="2800767"/>
          </a:xfrm>
          <a:prstGeom prst="rect">
            <a:avLst/>
          </a:prstGeom>
          <a:noFill/>
        </p:spPr>
        <p:txBody>
          <a:bodyPr wrap="square" rtlCol="0">
            <a:spAutoFit/>
          </a:bodyPr>
          <a:lstStyle/>
          <a:p>
            <a:pPr algn="just"/>
            <a:r>
              <a:rPr lang="en-US" sz="1600" b="1" dirty="0"/>
              <a:t>Top Problems in GAN: </a:t>
            </a:r>
          </a:p>
          <a:p>
            <a:pPr marL="342900" indent="-342900" algn="just">
              <a:buFont typeface="+mj-lt"/>
              <a:buAutoNum type="arabicPeriod"/>
            </a:pPr>
            <a:r>
              <a:rPr lang="en-US" sz="1600" dirty="0"/>
              <a:t>Non-Convergence</a:t>
            </a:r>
          </a:p>
          <a:p>
            <a:pPr marL="342900" indent="-342900" algn="just">
              <a:buFont typeface="+mj-lt"/>
              <a:buAutoNum type="arabicPeriod"/>
            </a:pPr>
            <a:r>
              <a:rPr lang="en-US" sz="1600" dirty="0"/>
              <a:t>Mode Collapse</a:t>
            </a:r>
          </a:p>
          <a:p>
            <a:pPr marL="342900" indent="-342900" algn="just">
              <a:buFont typeface="+mj-lt"/>
              <a:buAutoNum type="arabicPeriod"/>
            </a:pPr>
            <a:r>
              <a:rPr lang="en-US" sz="1600" dirty="0"/>
              <a:t>Finding Nash Equilibrium </a:t>
            </a:r>
          </a:p>
          <a:p>
            <a:pPr marL="342900" indent="-342900" algn="just">
              <a:buFont typeface="+mj-lt"/>
              <a:buAutoNum type="arabicPeriod"/>
            </a:pPr>
            <a:r>
              <a:rPr lang="en-US" sz="1600" dirty="0"/>
              <a:t>Quantitative Evaluation</a:t>
            </a:r>
          </a:p>
          <a:p>
            <a:pPr algn="just"/>
            <a:endParaRPr lang="en-US" sz="1600" dirty="0">
              <a:solidFill>
                <a:srgbClr val="C00000"/>
              </a:solidFill>
            </a:endParaRPr>
          </a:p>
          <a:p>
            <a:pPr algn="just"/>
            <a:r>
              <a:rPr lang="en-US" sz="1600" i="1" dirty="0">
                <a:solidFill>
                  <a:srgbClr val="C00000"/>
                </a:solidFill>
              </a:rPr>
              <a:t>Variance reduction techniques could be an important research area for improving the performance of GANs, especially GANs based on MLE. </a:t>
            </a:r>
          </a:p>
          <a:p>
            <a:pPr algn="just"/>
            <a:endParaRPr lang="en-US" sz="1600" dirty="0">
              <a:solidFill>
                <a:srgbClr val="C00000"/>
              </a:solidFill>
            </a:endParaRPr>
          </a:p>
        </p:txBody>
      </p:sp>
    </p:spTree>
    <p:extLst>
      <p:ext uri="{BB962C8B-B14F-4D97-AF65-F5344CB8AC3E}">
        <p14:creationId xmlns:p14="http://schemas.microsoft.com/office/powerpoint/2010/main" val="31932256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Generative vs Discriminative Model</a:t>
            </a:r>
          </a:p>
        </p:txBody>
      </p:sp>
      <p:sp>
        <p:nvSpPr>
          <p:cNvPr id="3" name="Content Placeholder 2"/>
          <p:cNvSpPr>
            <a:spLocks noGrp="1"/>
          </p:cNvSpPr>
          <p:nvPr>
            <p:ph idx="1"/>
          </p:nvPr>
        </p:nvSpPr>
        <p:spPr>
          <a:xfrm>
            <a:off x="718931" y="1690688"/>
            <a:ext cx="7232374" cy="4351338"/>
          </a:xfrm>
        </p:spPr>
        <p:txBody>
          <a:bodyPr>
            <a:normAutofit/>
          </a:bodyPr>
          <a:lstStyle/>
          <a:p>
            <a:endParaRPr lang="en-US" sz="2000" dirty="0"/>
          </a:p>
          <a:p>
            <a:r>
              <a:rPr lang="en-US" sz="2000" b="1" dirty="0">
                <a:solidFill>
                  <a:srgbClr val="0070C0"/>
                </a:solidFill>
              </a:rPr>
              <a:t>Discriminative Model</a:t>
            </a:r>
          </a:p>
          <a:p>
            <a:pPr lvl="1"/>
            <a:r>
              <a:rPr lang="en-US" sz="1800" dirty="0"/>
              <a:t>Learn hypothesis function that map input data (</a:t>
            </a:r>
            <a:r>
              <a:rPr lang="en-US" sz="1800" b="1" i="1" dirty="0"/>
              <a:t>x</a:t>
            </a:r>
            <a:r>
              <a:rPr lang="en-US" sz="1800" dirty="0"/>
              <a:t>) to some desired output class label (</a:t>
            </a:r>
            <a:r>
              <a:rPr lang="en-US" sz="1800" i="1" dirty="0"/>
              <a:t>y</a:t>
            </a:r>
            <a:r>
              <a:rPr lang="en-US" sz="1800" dirty="0"/>
              <a:t>). In probabilistic terms, learn the conditional distribution </a:t>
            </a:r>
            <a:r>
              <a:rPr lang="en-US" sz="1800" i="1" dirty="0"/>
              <a:t>P</a:t>
            </a:r>
            <a:r>
              <a:rPr lang="en-US" sz="1800" dirty="0"/>
              <a:t>(</a:t>
            </a:r>
            <a:r>
              <a:rPr lang="en-US" sz="1800" b="1" i="1" dirty="0"/>
              <a:t>y</a:t>
            </a:r>
            <a:r>
              <a:rPr lang="en-US" sz="1800" dirty="0"/>
              <a:t>|</a:t>
            </a:r>
            <a:r>
              <a:rPr lang="en-US" sz="1800" b="1" i="1" dirty="0"/>
              <a:t>x</a:t>
            </a:r>
            <a:r>
              <a:rPr lang="en-US" sz="1800" dirty="0"/>
              <a:t>).</a:t>
            </a:r>
          </a:p>
          <a:p>
            <a:endParaRPr lang="en-US" sz="2000" dirty="0"/>
          </a:p>
          <a:p>
            <a:r>
              <a:rPr lang="en-US" sz="2000" b="1" dirty="0">
                <a:solidFill>
                  <a:srgbClr val="0070C0"/>
                </a:solidFill>
              </a:rPr>
              <a:t>Generative Model</a:t>
            </a:r>
          </a:p>
          <a:p>
            <a:pPr lvl="1"/>
            <a:r>
              <a:rPr lang="en-US" sz="1800" dirty="0"/>
              <a:t>Learn the joint probability of the input data (</a:t>
            </a:r>
            <a:r>
              <a:rPr lang="en-US" sz="1800" b="1" i="1" dirty="0"/>
              <a:t>x</a:t>
            </a:r>
            <a:r>
              <a:rPr lang="en-US" sz="1800" dirty="0"/>
              <a:t>) and labels simultaneously, i.e. </a:t>
            </a:r>
            <a:r>
              <a:rPr lang="en-US" sz="1800" i="1" dirty="0"/>
              <a:t>P</a:t>
            </a:r>
            <a:r>
              <a:rPr lang="en-US" sz="1800" dirty="0"/>
              <a:t>(</a:t>
            </a:r>
            <a:r>
              <a:rPr lang="en-US" sz="1800" b="1" i="1" dirty="0"/>
              <a:t>x</a:t>
            </a:r>
            <a:r>
              <a:rPr lang="en-US" sz="1800" dirty="0"/>
              <a:t>,</a:t>
            </a:r>
            <a:r>
              <a:rPr lang="en-US" sz="1800" b="1" i="1" dirty="0"/>
              <a:t>y</a:t>
            </a:r>
            <a:r>
              <a:rPr lang="en-US" sz="1800" dirty="0"/>
              <a:t>). This can be converted to </a:t>
            </a:r>
            <a:r>
              <a:rPr lang="en-US" sz="1800" i="1" dirty="0"/>
              <a:t>P</a:t>
            </a:r>
            <a:r>
              <a:rPr lang="en-US" sz="1800" dirty="0"/>
              <a:t>(</a:t>
            </a:r>
            <a:r>
              <a:rPr lang="en-US" sz="1800" b="1" i="1" dirty="0"/>
              <a:t>y</a:t>
            </a:r>
            <a:r>
              <a:rPr lang="en-US" sz="1800" dirty="0"/>
              <a:t>|</a:t>
            </a:r>
            <a:r>
              <a:rPr lang="en-US" sz="1800" b="1" i="1" dirty="0"/>
              <a:t>x</a:t>
            </a:r>
            <a:r>
              <a:rPr lang="en-US" sz="1800" dirty="0"/>
              <a:t>) for classification via Bayes rule. </a:t>
            </a:r>
          </a:p>
          <a:p>
            <a:pPr lvl="1"/>
            <a:endParaRPr lang="en-US" sz="1800" dirty="0">
              <a:solidFill>
                <a:srgbClr val="FF0000"/>
              </a:solidFill>
            </a:endParaRPr>
          </a:p>
          <a:p>
            <a:pPr lvl="1"/>
            <a:r>
              <a:rPr lang="en-US" sz="1800" dirty="0">
                <a:solidFill>
                  <a:srgbClr val="FF0000"/>
                </a:solidFill>
              </a:rPr>
              <a:t>Generative model can learn to create new sample data (</a:t>
            </a:r>
            <a:r>
              <a:rPr lang="en-US" sz="1800" i="1" dirty="0">
                <a:solidFill>
                  <a:srgbClr val="FF0000"/>
                </a:solidFill>
              </a:rPr>
              <a:t>x</a:t>
            </a:r>
            <a:r>
              <a:rPr lang="en-US" sz="1800" dirty="0">
                <a:solidFill>
                  <a:srgbClr val="FF0000"/>
                </a:solidFill>
              </a:rPr>
              <a:t>,</a:t>
            </a:r>
            <a:r>
              <a:rPr lang="en-US" sz="1800" i="1" dirty="0">
                <a:solidFill>
                  <a:srgbClr val="FF0000"/>
                </a:solidFill>
              </a:rPr>
              <a:t>y</a:t>
            </a:r>
            <a:r>
              <a:rPr lang="en-US" sz="1800" dirty="0">
                <a:solidFill>
                  <a:srgbClr val="FF0000"/>
                </a:solidFill>
              </a:rPr>
              <a:t>)</a:t>
            </a:r>
            <a:r>
              <a:rPr lang="en-US" sz="1800" dirty="0"/>
              <a:t>.</a:t>
            </a:r>
          </a:p>
          <a:p>
            <a:endParaRPr lang="en-US" sz="20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3742" y="2002904"/>
            <a:ext cx="4110935" cy="944208"/>
          </a:xfrm>
          <a:prstGeom prst="rect">
            <a:avLst/>
          </a:prstGeom>
        </p:spPr>
      </p:pic>
      <p:pic>
        <p:nvPicPr>
          <p:cNvPr id="6" name="Picture 5">
            <a:extLst>
              <a:ext uri="{FF2B5EF4-FFF2-40B4-BE49-F238E27FC236}">
                <a16:creationId xmlns:a16="http://schemas.microsoft.com/office/drawing/2014/main" id="{A83ED2BC-F888-744B-9462-2B5C2D757C64}"/>
              </a:ext>
            </a:extLst>
          </p:cNvPr>
          <p:cNvPicPr>
            <a:picLocks noChangeAspect="1"/>
          </p:cNvPicPr>
          <p:nvPr/>
        </p:nvPicPr>
        <p:blipFill>
          <a:blip r:embed="rId4"/>
          <a:stretch>
            <a:fillRect/>
          </a:stretch>
        </p:blipFill>
        <p:spPr>
          <a:xfrm>
            <a:off x="8759687" y="3259329"/>
            <a:ext cx="1637196" cy="2111524"/>
          </a:xfrm>
          <a:prstGeom prst="rect">
            <a:avLst/>
          </a:prstGeom>
        </p:spPr>
      </p:pic>
    </p:spTree>
    <p:extLst>
      <p:ext uri="{BB962C8B-B14F-4D97-AF65-F5344CB8AC3E}">
        <p14:creationId xmlns:p14="http://schemas.microsoft.com/office/powerpoint/2010/main" val="29967104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Supervised vs Unsupervised Learning</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825625"/>
                <a:ext cx="5190067" cy="4351338"/>
              </a:xfrm>
            </p:spPr>
            <p:txBody>
              <a:bodyPr>
                <a:noAutofit/>
              </a:bodyPr>
              <a:lstStyle/>
              <a:p>
                <a:pPr marL="0" indent="0">
                  <a:buNone/>
                </a:pPr>
                <a:r>
                  <a:rPr lang="en-US" sz="2400" b="1" dirty="0">
                    <a:solidFill>
                      <a:srgbClr val="0070C0"/>
                    </a:solidFill>
                  </a:rPr>
                  <a:t>Supervised Learning</a:t>
                </a:r>
              </a:p>
              <a:p>
                <a:pPr marL="0" indent="0">
                  <a:buNone/>
                </a:pPr>
                <a:endParaRPr lang="en-US" sz="2000" b="1" dirty="0"/>
              </a:p>
              <a:p>
                <a:pPr marL="0" indent="0">
                  <a:buNone/>
                </a:pPr>
                <a:r>
                  <a:rPr lang="en-US" sz="2000" b="1" dirty="0">
                    <a:solidFill>
                      <a:srgbClr val="0070C0"/>
                    </a:solidFill>
                  </a:rPr>
                  <a:t>Data:</a:t>
                </a:r>
                <a:r>
                  <a:rPr lang="en-US" sz="2000" dirty="0"/>
                  <a:t> </a:t>
                </a:r>
                <a14:m>
                  <m:oMath xmlns:m="http://schemas.openxmlformats.org/officeDocument/2006/math">
                    <m:r>
                      <a:rPr lang="en-US" sz="2000" b="0" i="1" smtClean="0">
                        <a:latin typeface="Cambria Math" charset="0"/>
                      </a:rPr>
                      <m:t>(</m:t>
                    </m:r>
                    <m:r>
                      <a:rPr lang="en-US" sz="2000" b="0" i="1" smtClean="0">
                        <a:latin typeface="Cambria Math" charset="0"/>
                      </a:rPr>
                      <m:t>𝑥</m:t>
                    </m:r>
                    <m:r>
                      <a:rPr lang="en-US" sz="2000" b="0" i="1" smtClean="0">
                        <a:latin typeface="Cambria Math" charset="0"/>
                      </a:rPr>
                      <m:t>,</m:t>
                    </m:r>
                    <m:r>
                      <a:rPr lang="en-US" sz="2000" b="0" i="1" smtClean="0">
                        <a:latin typeface="Cambria Math" charset="0"/>
                      </a:rPr>
                      <m:t>𝑦</m:t>
                    </m:r>
                    <m:r>
                      <a:rPr lang="en-US" sz="2000" b="0" i="1" smtClean="0">
                        <a:latin typeface="Cambria Math" charset="0"/>
                      </a:rPr>
                      <m:t>)</m:t>
                    </m:r>
                  </m:oMath>
                </a14:m>
                <a:endParaRPr lang="en-US" sz="2000" dirty="0"/>
              </a:p>
              <a:p>
                <a:pPr marL="0" indent="0">
                  <a:buNone/>
                </a:pPr>
                <a:r>
                  <a:rPr lang="en-US" sz="2000" dirty="0"/>
                  <a:t>            </a:t>
                </a:r>
                <a14:m>
                  <m:oMath xmlns:m="http://schemas.openxmlformats.org/officeDocument/2006/math">
                    <m:r>
                      <a:rPr lang="en-US" sz="2000" b="0" i="1" smtClean="0">
                        <a:latin typeface="Cambria Math" charset="0"/>
                      </a:rPr>
                      <m:t>𝑥</m:t>
                    </m:r>
                  </m:oMath>
                </a14:m>
                <a:r>
                  <a:rPr lang="en-US" sz="2000" dirty="0"/>
                  <a:t> is data, </a:t>
                </a:r>
                <a14:m>
                  <m:oMath xmlns:m="http://schemas.openxmlformats.org/officeDocument/2006/math">
                    <m:r>
                      <a:rPr lang="en-US" sz="2000" i="1" smtClean="0">
                        <a:latin typeface="Cambria Math" charset="0"/>
                      </a:rPr>
                      <m:t>𝑦</m:t>
                    </m:r>
                  </m:oMath>
                </a14:m>
                <a:r>
                  <a:rPr lang="en-US" sz="2000" dirty="0"/>
                  <a:t> is label</a:t>
                </a:r>
              </a:p>
              <a:p>
                <a:pPr marL="0" indent="0">
                  <a:buNone/>
                </a:pPr>
                <a:r>
                  <a:rPr lang="en-US" sz="2000" b="1" dirty="0">
                    <a:solidFill>
                      <a:srgbClr val="0070C0"/>
                    </a:solidFill>
                  </a:rPr>
                  <a:t>Goal:</a:t>
                </a:r>
                <a:r>
                  <a:rPr lang="en-US" sz="2000" dirty="0"/>
                  <a:t> Learn a function to map </a:t>
                </a:r>
                <a14:m>
                  <m:oMath xmlns:m="http://schemas.openxmlformats.org/officeDocument/2006/math">
                    <m:r>
                      <a:rPr lang="en-US" sz="2000" b="0" i="1" smtClean="0">
                        <a:latin typeface="Cambria Math" charset="0"/>
                      </a:rPr>
                      <m:t>𝑥</m:t>
                    </m:r>
                    <m:r>
                      <a:rPr lang="en-US" sz="2000" b="0" i="1" smtClean="0">
                        <a:latin typeface="Cambria Math" charset="0"/>
                        <a:ea typeface="Cambria Math" charset="0"/>
                        <a:cs typeface="Cambria Math" charset="0"/>
                      </a:rPr>
                      <m:t>→</m:t>
                    </m:r>
                    <m:r>
                      <a:rPr lang="en-US" sz="2000" b="0" i="1" smtClean="0">
                        <a:latin typeface="Cambria Math" charset="0"/>
                        <a:ea typeface="Cambria Math" charset="0"/>
                        <a:cs typeface="Cambria Math" charset="0"/>
                      </a:rPr>
                      <m:t>𝑦</m:t>
                    </m:r>
                  </m:oMath>
                </a14:m>
                <a:endParaRPr lang="en-US" sz="2000" dirty="0">
                  <a:sym typeface="Wingdings"/>
                </a:endParaRPr>
              </a:p>
              <a:p>
                <a:pPr marL="0" indent="0">
                  <a:buNone/>
                </a:pPr>
                <a:endParaRPr lang="en-US" sz="2000" dirty="0">
                  <a:sym typeface="Wingdings"/>
                </a:endParaRPr>
              </a:p>
              <a:p>
                <a:pPr marL="0" indent="0">
                  <a:buNone/>
                </a:pPr>
                <a:r>
                  <a:rPr lang="en-US" sz="2000" b="1" dirty="0">
                    <a:solidFill>
                      <a:srgbClr val="0070C0"/>
                    </a:solidFill>
                    <a:sym typeface="Wingdings"/>
                  </a:rPr>
                  <a:t>Examples:</a:t>
                </a:r>
              </a:p>
              <a:p>
                <a:pPr>
                  <a:buFont typeface="Wingdings" charset="2"/>
                  <a:buChar char="§"/>
                </a:pPr>
                <a:r>
                  <a:rPr lang="en-US" sz="2000" dirty="0">
                    <a:sym typeface="Wingdings"/>
                  </a:rPr>
                  <a:t>Classification &amp; Regression</a:t>
                </a:r>
              </a:p>
              <a:p>
                <a:pPr>
                  <a:buFont typeface="Wingdings" charset="2"/>
                  <a:buChar char="§"/>
                </a:pPr>
                <a:r>
                  <a:rPr lang="en-US" sz="2000" dirty="0">
                    <a:sym typeface="Wingdings"/>
                  </a:rPr>
                  <a:t>Object Detection </a:t>
                </a:r>
              </a:p>
              <a:p>
                <a:pPr>
                  <a:buFont typeface="Wingdings" charset="2"/>
                  <a:buChar char="§"/>
                </a:pPr>
                <a:r>
                  <a:rPr lang="en-US" sz="2000" dirty="0">
                    <a:sym typeface="Wingdings"/>
                  </a:rPr>
                  <a:t>Semantic Segmentation</a:t>
                </a:r>
              </a:p>
              <a:p>
                <a:pPr>
                  <a:buFont typeface="Wingdings" charset="2"/>
                  <a:buChar char="§"/>
                </a:pPr>
                <a:r>
                  <a:rPr lang="en-US" sz="2000" dirty="0">
                    <a:sym typeface="Wingdings"/>
                  </a:rPr>
                  <a:t>Image Captioning</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825625"/>
                <a:ext cx="5190067" cy="4351338"/>
              </a:xfrm>
              <a:blipFill rotWithShape="0">
                <a:blip r:embed="rId2"/>
                <a:stretch>
                  <a:fillRect l="-1880" t="-1961" b="-434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Content Placeholder 2"/>
              <p:cNvSpPr txBox="1">
                <a:spLocks/>
              </p:cNvSpPr>
              <p:nvPr/>
            </p:nvSpPr>
            <p:spPr>
              <a:xfrm>
                <a:off x="6790267" y="1825625"/>
                <a:ext cx="5190067"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2400" b="1" dirty="0">
                    <a:solidFill>
                      <a:srgbClr val="0070C0"/>
                    </a:solidFill>
                  </a:rPr>
                  <a:t>Unsupervised Learning</a:t>
                </a:r>
              </a:p>
              <a:p>
                <a:pPr marL="0" indent="0">
                  <a:buFont typeface="Arial"/>
                  <a:buNone/>
                </a:pPr>
                <a:endParaRPr lang="en-US" sz="2000" b="1" dirty="0"/>
              </a:p>
              <a:p>
                <a:pPr marL="0" indent="0">
                  <a:buFont typeface="Arial"/>
                  <a:buNone/>
                </a:pPr>
                <a:r>
                  <a:rPr lang="en-US" sz="2000" b="1" dirty="0">
                    <a:solidFill>
                      <a:srgbClr val="0070C0"/>
                    </a:solidFill>
                  </a:rPr>
                  <a:t>Data:</a:t>
                </a:r>
                <a:r>
                  <a:rPr lang="en-US" sz="2000" dirty="0"/>
                  <a:t> </a:t>
                </a:r>
                <a14:m>
                  <m:oMath xmlns:m="http://schemas.openxmlformats.org/officeDocument/2006/math">
                    <m:r>
                      <a:rPr lang="en-US" sz="2000" i="1" smtClean="0">
                        <a:latin typeface="Cambria Math" charset="0"/>
                      </a:rPr>
                      <m:t>(</m:t>
                    </m:r>
                    <m:r>
                      <a:rPr lang="en-US" sz="2000" i="1" smtClean="0">
                        <a:latin typeface="Cambria Math" charset="0"/>
                      </a:rPr>
                      <m:t>𝑥</m:t>
                    </m:r>
                    <m:r>
                      <a:rPr lang="en-US" sz="2000" i="1" smtClean="0">
                        <a:latin typeface="Cambria Math" charset="0"/>
                      </a:rPr>
                      <m:t>,</m:t>
                    </m:r>
                    <m:r>
                      <a:rPr lang="en-US" sz="2000" i="1" smtClean="0">
                        <a:latin typeface="Cambria Math" charset="0"/>
                      </a:rPr>
                      <m:t>𝑦</m:t>
                    </m:r>
                    <m:r>
                      <a:rPr lang="en-US" sz="2000" i="1" smtClean="0">
                        <a:latin typeface="Cambria Math" charset="0"/>
                      </a:rPr>
                      <m:t>)</m:t>
                    </m:r>
                  </m:oMath>
                </a14:m>
                <a:endParaRPr lang="en-US" sz="2000" dirty="0"/>
              </a:p>
              <a:p>
                <a:pPr marL="0" indent="0">
                  <a:buFont typeface="Arial"/>
                  <a:buNone/>
                </a:pPr>
                <a:r>
                  <a:rPr lang="en-US" sz="2000" dirty="0"/>
                  <a:t>            </a:t>
                </a:r>
                <a14:m>
                  <m:oMath xmlns:m="http://schemas.openxmlformats.org/officeDocument/2006/math">
                    <m:r>
                      <a:rPr lang="en-US" sz="2000" i="1" smtClean="0">
                        <a:latin typeface="Cambria Math" charset="0"/>
                      </a:rPr>
                      <m:t>𝑥</m:t>
                    </m:r>
                  </m:oMath>
                </a14:m>
                <a:r>
                  <a:rPr lang="en-US" sz="2000" dirty="0"/>
                  <a:t> is data, no label!</a:t>
                </a:r>
              </a:p>
              <a:p>
                <a:pPr marL="0" indent="0">
                  <a:buFont typeface="Arial"/>
                  <a:buNone/>
                </a:pPr>
                <a:r>
                  <a:rPr lang="en-US" sz="2000" b="1" dirty="0">
                    <a:solidFill>
                      <a:srgbClr val="0070C0"/>
                    </a:solidFill>
                  </a:rPr>
                  <a:t>Goal:</a:t>
                </a:r>
                <a:r>
                  <a:rPr lang="en-US" sz="2000" dirty="0"/>
                  <a:t> Learn hidden structures inside data</a:t>
                </a:r>
                <a:endParaRPr lang="en-US" sz="2000" dirty="0">
                  <a:sym typeface="Wingdings"/>
                </a:endParaRPr>
              </a:p>
              <a:p>
                <a:pPr marL="0" indent="0">
                  <a:buFont typeface="Arial"/>
                  <a:buNone/>
                </a:pPr>
                <a:endParaRPr lang="en-US" sz="2000" dirty="0">
                  <a:sym typeface="Wingdings"/>
                </a:endParaRPr>
              </a:p>
              <a:p>
                <a:pPr marL="0" indent="0">
                  <a:buFont typeface="Arial"/>
                  <a:buNone/>
                </a:pPr>
                <a:r>
                  <a:rPr lang="en-US" sz="2000" b="1" dirty="0">
                    <a:solidFill>
                      <a:srgbClr val="0070C0"/>
                    </a:solidFill>
                    <a:sym typeface="Wingdings"/>
                  </a:rPr>
                  <a:t>Examples:</a:t>
                </a:r>
              </a:p>
              <a:p>
                <a:pPr>
                  <a:buFont typeface="Wingdings" charset="2"/>
                  <a:buChar char="§"/>
                </a:pPr>
                <a:r>
                  <a:rPr lang="en-US" sz="2000" dirty="0">
                    <a:sym typeface="Wingdings"/>
                  </a:rPr>
                  <a:t>Clustering</a:t>
                </a:r>
              </a:p>
              <a:p>
                <a:pPr>
                  <a:buFont typeface="Wingdings" charset="2"/>
                  <a:buChar char="§"/>
                </a:pPr>
                <a:r>
                  <a:rPr lang="en-US" sz="2000" dirty="0">
                    <a:sym typeface="Wingdings"/>
                  </a:rPr>
                  <a:t>Dimensionality Reduction</a:t>
                </a:r>
              </a:p>
              <a:p>
                <a:pPr>
                  <a:buFont typeface="Wingdings" charset="2"/>
                  <a:buChar char="§"/>
                </a:pPr>
                <a:r>
                  <a:rPr lang="en-US" sz="2000" dirty="0">
                    <a:sym typeface="Wingdings"/>
                  </a:rPr>
                  <a:t>Feature Learning</a:t>
                </a:r>
              </a:p>
              <a:p>
                <a:pPr>
                  <a:buFont typeface="Wingdings" charset="2"/>
                  <a:buChar char="§"/>
                </a:pPr>
                <a:r>
                  <a:rPr lang="en-US" sz="2000" dirty="0">
                    <a:sym typeface="Wingdings"/>
                  </a:rPr>
                  <a:t>Density Estimation (</a:t>
                </a:r>
                <a:r>
                  <a:rPr lang="en-US" sz="2000" dirty="0">
                    <a:solidFill>
                      <a:srgbClr val="C00000"/>
                    </a:solidFill>
                    <a:sym typeface="Wingdings"/>
                  </a:rPr>
                  <a:t>Core Problem in GANs</a:t>
                </a:r>
                <a:r>
                  <a:rPr lang="en-US" sz="2000" dirty="0">
                    <a:sym typeface="Wingdings"/>
                  </a:rPr>
                  <a:t>)</a:t>
                </a:r>
              </a:p>
            </p:txBody>
          </p:sp>
        </mc:Choice>
        <mc:Fallback xmlns="">
          <p:sp>
            <p:nvSpPr>
              <p:cNvPr id="4" name="Content Placeholder 2"/>
              <p:cNvSpPr txBox="1">
                <a:spLocks noRot="1" noChangeAspect="1" noMove="1" noResize="1" noEditPoints="1" noAdjustHandles="1" noChangeArrowheads="1" noChangeShapeType="1" noTextEdit="1"/>
              </p:cNvSpPr>
              <p:nvPr/>
            </p:nvSpPr>
            <p:spPr>
              <a:xfrm>
                <a:off x="6790267" y="1825625"/>
                <a:ext cx="5190067" cy="4351338"/>
              </a:xfrm>
              <a:prstGeom prst="rect">
                <a:avLst/>
              </a:prstGeom>
              <a:blipFill>
                <a:blip r:embed="rId3"/>
                <a:stretch>
                  <a:fillRect l="-1711" t="-2047" b="-4386"/>
                </a:stretch>
              </a:blipFill>
            </p:spPr>
            <p:txBody>
              <a:bodyPr/>
              <a:lstStyle/>
              <a:p>
                <a:r>
                  <a:rPr lang="en-US">
                    <a:noFill/>
                  </a:rPr>
                  <a:t> </a:t>
                </a:r>
              </a:p>
            </p:txBody>
          </p:sp>
        </mc:Fallback>
      </mc:AlternateContent>
    </p:spTree>
    <p:extLst>
      <p:ext uri="{BB962C8B-B14F-4D97-AF65-F5344CB8AC3E}">
        <p14:creationId xmlns:p14="http://schemas.microsoft.com/office/powerpoint/2010/main" val="27351398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413CE-0D3A-5141-80AB-DECF13CD5AA8}"/>
              </a:ext>
            </a:extLst>
          </p:cNvPr>
          <p:cNvSpPr>
            <a:spLocks noGrp="1"/>
          </p:cNvSpPr>
          <p:nvPr>
            <p:ph type="title"/>
          </p:nvPr>
        </p:nvSpPr>
        <p:spPr/>
        <p:txBody>
          <a:bodyPr/>
          <a:lstStyle/>
          <a:p>
            <a:r>
              <a:rPr lang="en-US" dirty="0"/>
              <a:t>Generative Models: A Traditional Explicit Way</a:t>
            </a:r>
          </a:p>
        </p:txBody>
      </p:sp>
      <p:grpSp>
        <p:nvGrpSpPr>
          <p:cNvPr id="24" name="Group 23">
            <a:extLst>
              <a:ext uri="{FF2B5EF4-FFF2-40B4-BE49-F238E27FC236}">
                <a16:creationId xmlns:a16="http://schemas.microsoft.com/office/drawing/2014/main" id="{C1937046-5A2D-F942-99AD-12418DE8047B}"/>
              </a:ext>
            </a:extLst>
          </p:cNvPr>
          <p:cNvGrpSpPr/>
          <p:nvPr/>
        </p:nvGrpSpPr>
        <p:grpSpPr>
          <a:xfrm>
            <a:off x="761999" y="1690688"/>
            <a:ext cx="11430001" cy="4768154"/>
            <a:chOff x="761999" y="1690688"/>
            <a:chExt cx="11430001" cy="4768154"/>
          </a:xfrm>
        </p:grpSpPr>
        <p:grpSp>
          <p:nvGrpSpPr>
            <p:cNvPr id="9" name="Group 8">
              <a:extLst>
                <a:ext uri="{FF2B5EF4-FFF2-40B4-BE49-F238E27FC236}">
                  <a16:creationId xmlns:a16="http://schemas.microsoft.com/office/drawing/2014/main" id="{4DC70E40-81AF-CC42-9C6A-7FEF82BC4380}"/>
                </a:ext>
              </a:extLst>
            </p:cNvPr>
            <p:cNvGrpSpPr/>
            <p:nvPr/>
          </p:nvGrpSpPr>
          <p:grpSpPr>
            <a:xfrm>
              <a:off x="838200" y="1690688"/>
              <a:ext cx="10671111" cy="2173982"/>
              <a:chOff x="838200" y="1690688"/>
              <a:chExt cx="10671111" cy="2173982"/>
            </a:xfrm>
          </p:grpSpPr>
          <p:pic>
            <p:nvPicPr>
              <p:cNvPr id="5" name="Picture 4">
                <a:extLst>
                  <a:ext uri="{FF2B5EF4-FFF2-40B4-BE49-F238E27FC236}">
                    <a16:creationId xmlns:a16="http://schemas.microsoft.com/office/drawing/2014/main" id="{86C56D71-4264-FB42-B615-F16BADDC8708}"/>
                  </a:ext>
                </a:extLst>
              </p:cNvPr>
              <p:cNvPicPr>
                <a:picLocks noChangeAspect="1"/>
              </p:cNvPicPr>
              <p:nvPr/>
            </p:nvPicPr>
            <p:blipFill>
              <a:blip r:embed="rId2"/>
              <a:stretch>
                <a:fillRect/>
              </a:stretch>
            </p:blipFill>
            <p:spPr>
              <a:xfrm>
                <a:off x="838200" y="1690688"/>
                <a:ext cx="4649301" cy="2170112"/>
              </a:xfrm>
              <a:prstGeom prst="rect">
                <a:avLst/>
              </a:prstGeom>
              <a:ln w="12700">
                <a:solidFill>
                  <a:schemeClr val="tx1">
                    <a:lumMod val="50000"/>
                    <a:lumOff val="50000"/>
                  </a:schemeClr>
                </a:solidFill>
              </a:ln>
            </p:spPr>
          </p:pic>
          <p:pic>
            <p:nvPicPr>
              <p:cNvPr id="7" name="Picture 6">
                <a:extLst>
                  <a:ext uri="{FF2B5EF4-FFF2-40B4-BE49-F238E27FC236}">
                    <a16:creationId xmlns:a16="http://schemas.microsoft.com/office/drawing/2014/main" id="{CA16F31E-BCA7-7643-9ABD-84D2C724E939}"/>
                  </a:ext>
                </a:extLst>
              </p:cNvPr>
              <p:cNvPicPr>
                <a:picLocks noChangeAspect="1"/>
              </p:cNvPicPr>
              <p:nvPr/>
            </p:nvPicPr>
            <p:blipFill>
              <a:blip r:embed="rId3"/>
              <a:stretch>
                <a:fillRect/>
              </a:stretch>
            </p:blipFill>
            <p:spPr>
              <a:xfrm>
                <a:off x="6769100" y="1690688"/>
                <a:ext cx="4740211" cy="2173982"/>
              </a:xfrm>
              <a:prstGeom prst="rect">
                <a:avLst/>
              </a:prstGeom>
              <a:ln w="12700">
                <a:solidFill>
                  <a:schemeClr val="tx1">
                    <a:lumMod val="50000"/>
                    <a:lumOff val="50000"/>
                  </a:schemeClr>
                </a:solidFill>
              </a:ln>
            </p:spPr>
          </p:pic>
          <p:sp>
            <p:nvSpPr>
              <p:cNvPr id="8" name="Right Arrow 7">
                <a:extLst>
                  <a:ext uri="{FF2B5EF4-FFF2-40B4-BE49-F238E27FC236}">
                    <a16:creationId xmlns:a16="http://schemas.microsoft.com/office/drawing/2014/main" id="{A373112C-1A84-E443-82F1-0AAB0FE9827A}"/>
                  </a:ext>
                </a:extLst>
              </p:cNvPr>
              <p:cNvSpPr/>
              <p:nvPr/>
            </p:nvSpPr>
            <p:spPr>
              <a:xfrm>
                <a:off x="5689600" y="2679700"/>
                <a:ext cx="927100" cy="330200"/>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0" name="Group 19">
              <a:extLst>
                <a:ext uri="{FF2B5EF4-FFF2-40B4-BE49-F238E27FC236}">
                  <a16:creationId xmlns:a16="http://schemas.microsoft.com/office/drawing/2014/main" id="{A2C87B24-C2BA-584E-B2A6-8D7D295C5E25}"/>
                </a:ext>
              </a:extLst>
            </p:cNvPr>
            <p:cNvGrpSpPr/>
            <p:nvPr/>
          </p:nvGrpSpPr>
          <p:grpSpPr>
            <a:xfrm>
              <a:off x="761999" y="4267198"/>
              <a:ext cx="5537201" cy="1833352"/>
              <a:chOff x="838199" y="4190998"/>
              <a:chExt cx="5537201" cy="1833352"/>
            </a:xfrm>
          </p:grpSpPr>
          <mc:AlternateContent xmlns:mc="http://schemas.openxmlformats.org/markup-compatibility/2006" xmlns:a14="http://schemas.microsoft.com/office/drawing/2010/main">
            <mc:Choice Requires="a14">
              <p:sp>
                <p:nvSpPr>
                  <p:cNvPr id="11" name="Content Placeholder 2">
                    <a:extLst>
                      <a:ext uri="{FF2B5EF4-FFF2-40B4-BE49-F238E27FC236}">
                        <a16:creationId xmlns:a16="http://schemas.microsoft.com/office/drawing/2014/main" id="{BC8E37AA-2583-E641-B094-B28CDD969A4D}"/>
                      </a:ext>
                    </a:extLst>
                  </p:cNvPr>
                  <p:cNvSpPr txBox="1">
                    <a:spLocks/>
                  </p:cNvSpPr>
                  <p:nvPr/>
                </p:nvSpPr>
                <p:spPr>
                  <a:xfrm>
                    <a:off x="838200" y="4190998"/>
                    <a:ext cx="5537200" cy="7628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rgbClr val="0070C0"/>
                        </a:solidFill>
                      </a:rPr>
                      <a:t>Training Data:</a:t>
                    </a:r>
                  </a:p>
                  <a:p>
                    <a:pPr lvl="1">
                      <a:buFont typeface="Wingdings" pitchFamily="2" charset="2"/>
                      <a:buChar char="§"/>
                    </a:pPr>
                    <a:r>
                      <a:rPr lang="en-US" sz="1800" dirty="0"/>
                      <a:t>Given </a:t>
                    </a:r>
                    <a14:m>
                      <m:oMath xmlns:m="http://schemas.openxmlformats.org/officeDocument/2006/math">
                        <m:d>
                          <m:dPr>
                            <m:begChr m:val="{"/>
                            <m:endChr m:val="}"/>
                            <m:ctrlPr>
                              <a:rPr lang="en-US" sz="1800" b="0" i="1" smtClean="0">
                                <a:latin typeface="Cambria Math" panose="02040503050406030204" pitchFamily="18" charset="0"/>
                              </a:rPr>
                            </m:ctrlPr>
                          </m:dPr>
                          <m:e>
                            <m:r>
                              <a:rPr lang="en-US" sz="1800" b="0" i="1" smtClean="0">
                                <a:latin typeface="Cambria Math" panose="02040503050406030204" pitchFamily="18" charset="0"/>
                              </a:rPr>
                              <m:t>𝑥</m:t>
                            </m:r>
                          </m:e>
                        </m:d>
                        <m:r>
                          <a:rPr lang="en-US" sz="1800" b="0" i="1" smtClean="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𝑝</m:t>
                        </m:r>
                      </m:oMath>
                    </a14:m>
                    <a:r>
                      <a:rPr lang="en-US" sz="1800" dirty="0"/>
                      <a:t> (known</a:t>
                    </a:r>
                    <a14:m>
                      <m:oMath xmlns:m="http://schemas.openxmlformats.org/officeDocument/2006/math">
                        <m:r>
                          <a:rPr lang="en-US" sz="1800" b="0" i="0" smtClean="0">
                            <a:latin typeface="Cambria Math" panose="02040503050406030204" pitchFamily="18" charset="0"/>
                          </a:rPr>
                          <m:t> </m:t>
                        </m:r>
                        <m:r>
                          <a:rPr lang="en-US" sz="1800" b="0" i="1" smtClean="0">
                            <a:latin typeface="Cambria Math" panose="02040503050406030204" pitchFamily="18" charset="0"/>
                          </a:rPr>
                          <m:t>𝑋</m:t>
                        </m:r>
                      </m:oMath>
                    </a14:m>
                    <a:r>
                      <a:rPr lang="en-US" sz="1800" dirty="0"/>
                      <a:t>, unknown </a:t>
                    </a:r>
                    <a14:m>
                      <m:oMath xmlns:m="http://schemas.openxmlformats.org/officeDocument/2006/math">
                        <m:r>
                          <a:rPr lang="en-US" sz="1800" b="0" i="1" smtClean="0">
                            <a:latin typeface="Cambria Math" panose="02040503050406030204" pitchFamily="18" charset="0"/>
                          </a:rPr>
                          <m:t>𝑝</m:t>
                        </m:r>
                      </m:oMath>
                    </a14:m>
                    <a:r>
                      <a:rPr lang="en-US" sz="1800" dirty="0"/>
                      <a:t>)</a:t>
                    </a:r>
                  </a:p>
                </p:txBody>
              </p:sp>
            </mc:Choice>
            <mc:Fallback xmlns="">
              <p:sp>
                <p:nvSpPr>
                  <p:cNvPr id="11" name="Content Placeholder 2">
                    <a:extLst>
                      <a:ext uri="{FF2B5EF4-FFF2-40B4-BE49-F238E27FC236}">
                        <a16:creationId xmlns:a16="http://schemas.microsoft.com/office/drawing/2014/main" id="{BC8E37AA-2583-E641-B094-B28CDD969A4D}"/>
                      </a:ext>
                    </a:extLst>
                  </p:cNvPr>
                  <p:cNvSpPr txBox="1">
                    <a:spLocks noRot="1" noChangeAspect="1" noMove="1" noResize="1" noEditPoints="1" noAdjustHandles="1" noChangeArrowheads="1" noChangeShapeType="1" noTextEdit="1"/>
                  </p:cNvSpPr>
                  <p:nvPr/>
                </p:nvSpPr>
                <p:spPr>
                  <a:xfrm>
                    <a:off x="838200" y="4190998"/>
                    <a:ext cx="5537200" cy="762893"/>
                  </a:xfrm>
                  <a:prstGeom prst="rect">
                    <a:avLst/>
                  </a:prstGeom>
                  <a:blipFill>
                    <a:blip r:embed="rId4"/>
                    <a:stretch>
                      <a:fillRect l="-1147" t="-1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Content Placeholder 2">
                    <a:extLst>
                      <a:ext uri="{FF2B5EF4-FFF2-40B4-BE49-F238E27FC236}">
                        <a16:creationId xmlns:a16="http://schemas.microsoft.com/office/drawing/2014/main" id="{BF545D88-5A66-3A46-AA5C-2872134D60AE}"/>
                      </a:ext>
                    </a:extLst>
                  </p:cNvPr>
                  <p:cNvSpPr txBox="1">
                    <a:spLocks/>
                  </p:cNvSpPr>
                  <p:nvPr/>
                </p:nvSpPr>
                <p:spPr>
                  <a:xfrm>
                    <a:off x="838199" y="5284092"/>
                    <a:ext cx="5029201" cy="7402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rgbClr val="0070C0"/>
                        </a:solidFill>
                      </a:rPr>
                      <a:t>Parametric Model:</a:t>
                    </a:r>
                  </a:p>
                  <a:p>
                    <a:pPr lvl="1">
                      <a:buFont typeface="Wingdings" pitchFamily="2" charset="2"/>
                      <a:buChar char="§"/>
                    </a:pPr>
                    <a:r>
                      <a:rPr lang="en-US" sz="1800" dirty="0"/>
                      <a:t>Distribution  </a:t>
                    </a:r>
                    <a14:m>
                      <m:oMath xmlns:m="http://schemas.openxmlformats.org/officeDocument/2006/math">
                        <m:sSub>
                          <m:sSubPr>
                            <m:ctrlPr>
                              <a:rPr lang="en-US" sz="1800" i="1" smtClean="0">
                                <a:latin typeface="Cambria Math" panose="02040503050406030204" pitchFamily="18" charset="0"/>
                              </a:rPr>
                            </m:ctrlPr>
                          </m:sSubPr>
                          <m:e>
                            <m:r>
                              <a:rPr lang="en-US" sz="1800" b="0" i="1" smtClean="0">
                                <a:latin typeface="Cambria Math" panose="02040503050406030204" pitchFamily="18" charset="0"/>
                              </a:rPr>
                              <m:t>𝑞</m:t>
                            </m:r>
                          </m:e>
                          <m:sub>
                            <m:r>
                              <a:rPr lang="en-US" sz="1800" i="1" smtClean="0">
                                <a:latin typeface="Cambria Math" panose="02040503050406030204" pitchFamily="18" charset="0"/>
                                <a:ea typeface="Cambria Math" panose="02040503050406030204" pitchFamily="18" charset="0"/>
                              </a:rPr>
                              <m:t>𝜃</m:t>
                            </m:r>
                          </m:sub>
                        </m:sSub>
                        <m:r>
                          <a:rPr lang="en-US" sz="1800" b="0" i="1" smtClean="0">
                            <a:latin typeface="Cambria Math" panose="02040503050406030204" pitchFamily="18" charset="0"/>
                          </a:rPr>
                          <m:t>(</m:t>
                        </m:r>
                        <m:r>
                          <a:rPr lang="en-US" sz="1800" b="0" i="1" smtClean="0">
                            <a:latin typeface="Cambria Math" panose="02040503050406030204" pitchFamily="18" charset="0"/>
                          </a:rPr>
                          <m:t>𝑥</m:t>
                        </m:r>
                        <m:r>
                          <a:rPr lang="en-US" sz="1800" b="0" i="1" smtClean="0">
                            <a:latin typeface="Cambria Math" panose="02040503050406030204" pitchFamily="18" charset="0"/>
                          </a:rPr>
                          <m:t>)</m:t>
                        </m:r>
                      </m:oMath>
                    </a14:m>
                    <a:r>
                      <a:rPr lang="en-US" sz="1800" dirty="0"/>
                      <a:t>  (known </a:t>
                    </a:r>
                    <a14:m>
                      <m:oMath xmlns:m="http://schemas.openxmlformats.org/officeDocument/2006/math">
                        <m:r>
                          <a:rPr lang="en-US" sz="1800" b="0" i="1" smtClean="0">
                            <a:latin typeface="Cambria Math" panose="02040503050406030204" pitchFamily="18" charset="0"/>
                          </a:rPr>
                          <m:t>𝑞</m:t>
                        </m:r>
                      </m:oMath>
                    </a14:m>
                    <a:r>
                      <a:rPr lang="en-US" sz="1800" dirty="0"/>
                      <a:t>, unknown </a:t>
                    </a:r>
                    <a14:m>
                      <m:oMath xmlns:m="http://schemas.openxmlformats.org/officeDocument/2006/math">
                        <m:r>
                          <a:rPr lang="en-US" sz="1800" i="1" smtClean="0">
                            <a:solidFill>
                              <a:srgbClr val="C00000"/>
                            </a:solidFill>
                            <a:latin typeface="Cambria Math" panose="02040503050406030204" pitchFamily="18" charset="0"/>
                            <a:ea typeface="Cambria Math" panose="02040503050406030204" pitchFamily="18" charset="0"/>
                          </a:rPr>
                          <m:t>𝜃</m:t>
                        </m:r>
                      </m:oMath>
                    </a14:m>
                    <a:r>
                      <a:rPr lang="en-US" sz="1800" dirty="0"/>
                      <a:t>)</a:t>
                    </a:r>
                  </a:p>
                </p:txBody>
              </p:sp>
            </mc:Choice>
            <mc:Fallback xmlns="">
              <p:sp>
                <p:nvSpPr>
                  <p:cNvPr id="12" name="Content Placeholder 2">
                    <a:extLst>
                      <a:ext uri="{FF2B5EF4-FFF2-40B4-BE49-F238E27FC236}">
                        <a16:creationId xmlns:a16="http://schemas.microsoft.com/office/drawing/2014/main" id="{BF545D88-5A66-3A46-AA5C-2872134D60AE}"/>
                      </a:ext>
                    </a:extLst>
                  </p:cNvPr>
                  <p:cNvSpPr txBox="1">
                    <a:spLocks noRot="1" noChangeAspect="1" noMove="1" noResize="1" noEditPoints="1" noAdjustHandles="1" noChangeArrowheads="1" noChangeShapeType="1" noTextEdit="1"/>
                  </p:cNvSpPr>
                  <p:nvPr/>
                </p:nvSpPr>
                <p:spPr>
                  <a:xfrm>
                    <a:off x="838199" y="5284092"/>
                    <a:ext cx="5029201" cy="740258"/>
                  </a:xfrm>
                  <a:prstGeom prst="rect">
                    <a:avLst/>
                  </a:prstGeom>
                  <a:blipFill>
                    <a:blip r:embed="rId5"/>
                    <a:stretch>
                      <a:fillRect l="-1263" t="-8475" b="-3390"/>
                    </a:stretch>
                  </a:blipFill>
                </p:spPr>
                <p:txBody>
                  <a:bodyPr/>
                  <a:lstStyle/>
                  <a:p>
                    <a:r>
                      <a:rPr lang="en-US">
                        <a:noFill/>
                      </a:rPr>
                      <a:t> </a:t>
                    </a:r>
                  </a:p>
                </p:txBody>
              </p:sp>
            </mc:Fallback>
          </mc:AlternateContent>
        </p:grpSp>
        <p:grpSp>
          <p:nvGrpSpPr>
            <p:cNvPr id="21" name="Group 20">
              <a:extLst>
                <a:ext uri="{FF2B5EF4-FFF2-40B4-BE49-F238E27FC236}">
                  <a16:creationId xmlns:a16="http://schemas.microsoft.com/office/drawing/2014/main" id="{4092E842-0EC0-6947-A912-B2ABD1C30465}"/>
                </a:ext>
              </a:extLst>
            </p:cNvPr>
            <p:cNvGrpSpPr/>
            <p:nvPr/>
          </p:nvGrpSpPr>
          <p:grpSpPr>
            <a:xfrm>
              <a:off x="6704498" y="4261740"/>
              <a:ext cx="5487502" cy="2197102"/>
              <a:chOff x="838199" y="4190998"/>
              <a:chExt cx="5487502" cy="2197102"/>
            </a:xfrm>
          </p:grpSpPr>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A79DC1E2-8E3E-DC4F-99BF-97032E1076C8}"/>
                      </a:ext>
                    </a:extLst>
                  </p:cNvPr>
                  <p:cNvSpPr txBox="1">
                    <a:spLocks/>
                  </p:cNvSpPr>
                  <p:nvPr/>
                </p:nvSpPr>
                <p:spPr>
                  <a:xfrm>
                    <a:off x="838200" y="4190998"/>
                    <a:ext cx="4649301" cy="7683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rgbClr val="0070C0"/>
                        </a:solidFill>
                      </a:rPr>
                      <a:t>Maximum Likelihood (MLE):</a:t>
                    </a:r>
                  </a:p>
                  <a:p>
                    <a:pPr marL="457200" lvl="1" indent="0">
                      <a:buNone/>
                    </a:pPr>
                    <a14:m>
                      <m:oMathPara xmlns:m="http://schemas.openxmlformats.org/officeDocument/2006/math">
                        <m:oMathParaPr>
                          <m:jc m:val="left"/>
                        </m:oMathParaPr>
                        <m:oMath xmlns:m="http://schemas.openxmlformats.org/officeDocument/2006/math">
                          <m:sSub>
                            <m:sSubPr>
                              <m:ctrlPr>
                                <a:rPr lang="en-US" sz="1800" i="1" smtClean="0">
                                  <a:latin typeface="Cambria Math" panose="02040503050406030204" pitchFamily="18" charset="0"/>
                                </a:rPr>
                              </m:ctrlPr>
                            </m:sSubPr>
                            <m:e>
                              <m:r>
                                <m:rPr>
                                  <m:sty m:val="p"/>
                                </m:rPr>
                                <a:rPr lang="en-US" sz="1800" b="0" i="0" smtClean="0">
                                  <a:latin typeface="Cambria Math" panose="02040503050406030204" pitchFamily="18" charset="0"/>
                                </a:rPr>
                                <m:t>max</m:t>
                              </m:r>
                            </m:e>
                            <m:sub>
                              <m:r>
                                <a:rPr lang="en-US" sz="1800" i="1" smtClean="0">
                                  <a:solidFill>
                                    <a:srgbClr val="C00000"/>
                                  </a:solidFill>
                                  <a:latin typeface="Cambria Math" panose="02040503050406030204" pitchFamily="18" charset="0"/>
                                  <a:ea typeface="Cambria Math" panose="02040503050406030204" pitchFamily="18" charset="0"/>
                                </a:rPr>
                                <m:t>𝜃</m:t>
                              </m:r>
                            </m:sub>
                          </m:sSub>
                          <m:r>
                            <a:rPr lang="en-US" sz="1800" b="0" i="1" smtClean="0">
                              <a:latin typeface="Cambria Math" panose="02040503050406030204" pitchFamily="18" charset="0"/>
                            </a:rPr>
                            <m:t> </m:t>
                          </m:r>
                          <m:sSub>
                            <m:sSubPr>
                              <m:ctrlPr>
                                <a:rPr lang="en-US" sz="1800" b="0" i="1" smtClean="0">
                                  <a:latin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𝔼</m:t>
                              </m:r>
                            </m:e>
                            <m:sub>
                              <m:r>
                                <a:rPr lang="en-US" sz="1800" b="0" i="1" smtClean="0">
                                  <a:latin typeface="Cambria Math" panose="02040503050406030204" pitchFamily="18" charset="0"/>
                                </a:rPr>
                                <m:t>𝑋</m:t>
                              </m:r>
                              <m:r>
                                <a:rPr lang="en-US" sz="1800" b="0" i="1" smtClean="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𝑃</m:t>
                              </m:r>
                            </m:sub>
                          </m:sSub>
                          <m:r>
                            <a:rPr lang="en-US" sz="1800" b="0" i="1" smtClean="0">
                              <a:latin typeface="Cambria Math" panose="02040503050406030204" pitchFamily="18" charset="0"/>
                            </a:rPr>
                            <m:t>[</m:t>
                          </m:r>
                          <m:r>
                            <m:rPr>
                              <m:sty m:val="p"/>
                            </m:rPr>
                            <a:rPr lang="en-US" sz="1800" b="0" i="0" smtClean="0">
                              <a:latin typeface="Cambria Math" panose="02040503050406030204" pitchFamily="18" charset="0"/>
                            </a:rPr>
                            <m:t>log</m:t>
                          </m:r>
                          <m:r>
                            <a:rPr lang="en-US" sz="1800" b="0" i="0" smtClean="0">
                              <a:latin typeface="Cambria Math" panose="02040503050406030204" pitchFamily="18" charset="0"/>
                            </a:rPr>
                            <m:t> </m:t>
                          </m:r>
                          <m:sSub>
                            <m:sSubPr>
                              <m:ctrlPr>
                                <a:rPr lang="en-US" sz="1800" b="0" i="1" smtClean="0">
                                  <a:solidFill>
                                    <a:srgbClr val="C00000"/>
                                  </a:solidFill>
                                  <a:latin typeface="Cambria Math" panose="02040503050406030204" pitchFamily="18" charset="0"/>
                                </a:rPr>
                              </m:ctrlPr>
                            </m:sSubPr>
                            <m:e>
                              <m:r>
                                <a:rPr lang="en-US" sz="1800" b="0" i="1" smtClean="0">
                                  <a:solidFill>
                                    <a:srgbClr val="C00000"/>
                                  </a:solidFill>
                                  <a:latin typeface="Cambria Math" panose="02040503050406030204" pitchFamily="18" charset="0"/>
                                </a:rPr>
                                <m:t>𝑞</m:t>
                              </m:r>
                            </m:e>
                            <m:sub>
                              <m:r>
                                <a:rPr lang="en-US" sz="1800" b="0" i="1" smtClean="0">
                                  <a:solidFill>
                                    <a:srgbClr val="C00000"/>
                                  </a:solidFill>
                                  <a:latin typeface="Cambria Math" panose="02040503050406030204" pitchFamily="18" charset="0"/>
                                  <a:ea typeface="Cambria Math" panose="02040503050406030204" pitchFamily="18" charset="0"/>
                                </a:rPr>
                                <m:t>𝜃</m:t>
                              </m:r>
                            </m:sub>
                          </m:sSub>
                          <m:r>
                            <a:rPr lang="en-US" sz="1800" b="0" i="1" smtClean="0">
                              <a:latin typeface="Cambria Math" panose="02040503050406030204" pitchFamily="18" charset="0"/>
                            </a:rPr>
                            <m:t>(</m:t>
                          </m:r>
                          <m:r>
                            <a:rPr lang="en-US" sz="1800" b="0" i="1" smtClean="0">
                              <a:latin typeface="Cambria Math" panose="02040503050406030204" pitchFamily="18" charset="0"/>
                            </a:rPr>
                            <m:t>𝑋</m:t>
                          </m:r>
                          <m:r>
                            <a:rPr lang="en-US" sz="1800" b="0" i="1" smtClean="0">
                              <a:latin typeface="Cambria Math" panose="02040503050406030204" pitchFamily="18" charset="0"/>
                            </a:rPr>
                            <m:t>)]</m:t>
                          </m:r>
                        </m:oMath>
                      </m:oMathPara>
                    </a14:m>
                    <a:endParaRPr lang="en-US" sz="1800" dirty="0"/>
                  </a:p>
                </p:txBody>
              </p:sp>
            </mc:Choice>
            <mc:Fallback xmlns="">
              <p:sp>
                <p:nvSpPr>
                  <p:cNvPr id="22" name="Content Placeholder 2">
                    <a:extLst>
                      <a:ext uri="{FF2B5EF4-FFF2-40B4-BE49-F238E27FC236}">
                        <a16:creationId xmlns:a16="http://schemas.microsoft.com/office/drawing/2014/main" id="{A79DC1E2-8E3E-DC4F-99BF-97032E1076C8}"/>
                      </a:ext>
                    </a:extLst>
                  </p:cNvPr>
                  <p:cNvSpPr txBox="1">
                    <a:spLocks noRot="1" noChangeAspect="1" noMove="1" noResize="1" noEditPoints="1" noAdjustHandles="1" noChangeArrowheads="1" noChangeShapeType="1" noTextEdit="1"/>
                  </p:cNvSpPr>
                  <p:nvPr/>
                </p:nvSpPr>
                <p:spPr>
                  <a:xfrm>
                    <a:off x="838200" y="4190998"/>
                    <a:ext cx="4649301" cy="768351"/>
                  </a:xfrm>
                  <a:prstGeom prst="rect">
                    <a:avLst/>
                  </a:prstGeom>
                  <a:blipFill>
                    <a:blip r:embed="rId6"/>
                    <a:stretch>
                      <a:fillRect l="-1639" t="-11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Content Placeholder 2">
                    <a:extLst>
                      <a:ext uri="{FF2B5EF4-FFF2-40B4-BE49-F238E27FC236}">
                        <a16:creationId xmlns:a16="http://schemas.microsoft.com/office/drawing/2014/main" id="{725DF2B0-6053-5540-B382-688AC04FEAB3}"/>
                      </a:ext>
                    </a:extLst>
                  </p:cNvPr>
                  <p:cNvSpPr txBox="1">
                    <a:spLocks/>
                  </p:cNvSpPr>
                  <p:nvPr/>
                </p:nvSpPr>
                <p:spPr>
                  <a:xfrm>
                    <a:off x="838199" y="5284091"/>
                    <a:ext cx="5487502" cy="110400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rgbClr val="0070C0"/>
                        </a:solidFill>
                      </a:rPr>
                      <a:t>Equivalent to KL Divergence:</a:t>
                    </a:r>
                  </a:p>
                  <a:p>
                    <a:pPr marL="457200" lvl="1" indent="0">
                      <a:buNone/>
                    </a:pPr>
                    <a14:m>
                      <m:oMathPara xmlns:m="http://schemas.openxmlformats.org/officeDocument/2006/math">
                        <m:oMathParaPr>
                          <m:jc m:val="centerGroup"/>
                        </m:oMathParaPr>
                        <m:oMath xmlns:m="http://schemas.openxmlformats.org/officeDocument/2006/math">
                          <m:sSub>
                            <m:sSubPr>
                              <m:ctrlPr>
                                <a:rPr lang="en-US" sz="1800" i="1" smtClean="0">
                                  <a:latin typeface="Cambria Math" panose="02040503050406030204" pitchFamily="18" charset="0"/>
                                </a:rPr>
                              </m:ctrlPr>
                            </m:sSubPr>
                            <m:e>
                              <m:r>
                                <m:rPr>
                                  <m:sty m:val="p"/>
                                </m:rPr>
                                <a:rPr lang="en-US" sz="1800" b="0" i="0" smtClean="0">
                                  <a:latin typeface="Cambria Math" panose="02040503050406030204" pitchFamily="18" charset="0"/>
                                </a:rPr>
                                <m:t>min</m:t>
                              </m:r>
                            </m:e>
                            <m:sub>
                              <m:r>
                                <a:rPr lang="en-US" sz="1800" i="1" smtClean="0">
                                  <a:solidFill>
                                    <a:srgbClr val="C00000"/>
                                  </a:solidFill>
                                  <a:latin typeface="Cambria Math" panose="02040503050406030204" pitchFamily="18" charset="0"/>
                                  <a:ea typeface="Cambria Math" panose="02040503050406030204" pitchFamily="18" charset="0"/>
                                </a:rPr>
                                <m:t>𝜃</m:t>
                              </m:r>
                            </m:sub>
                          </m:sSub>
                          <m:r>
                            <a:rPr lang="en-US" sz="1800" b="0" i="0" smtClean="0">
                              <a:latin typeface="Cambria Math" panose="02040503050406030204" pitchFamily="18" charset="0"/>
                            </a:rPr>
                            <m:t> </m:t>
                          </m:r>
                          <m:r>
                            <m:rPr>
                              <m:sty m:val="p"/>
                            </m:rPr>
                            <a:rPr lang="en-US" sz="1800" b="0" i="0" smtClean="0">
                              <a:latin typeface="Cambria Math" panose="02040503050406030204" pitchFamily="18" charset="0"/>
                            </a:rPr>
                            <m:t>KL</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𝑃</m:t>
                              </m:r>
                              <m:r>
                                <a:rPr lang="en-US" sz="1800" b="0" i="1" smtClean="0">
                                  <a:latin typeface="Cambria Math" panose="02040503050406030204" pitchFamily="18" charset="0"/>
                                  <a:ea typeface="Cambria Math" panose="02040503050406030204" pitchFamily="18" charset="0"/>
                                </a:rPr>
                                <m:t>∥</m:t>
                              </m:r>
                              <m:sSub>
                                <m:sSubPr>
                                  <m:ctrlPr>
                                    <a:rPr lang="en-US" sz="1800" b="0" i="1" smtClean="0">
                                      <a:solidFill>
                                        <a:srgbClr val="C00000"/>
                                      </a:solidFill>
                                      <a:latin typeface="Cambria Math" panose="02040503050406030204" pitchFamily="18" charset="0"/>
                                      <a:ea typeface="Cambria Math" panose="02040503050406030204" pitchFamily="18" charset="0"/>
                                    </a:rPr>
                                  </m:ctrlPr>
                                </m:sSubPr>
                                <m:e>
                                  <m:r>
                                    <a:rPr lang="en-US" sz="1800" b="0" i="1" smtClean="0">
                                      <a:solidFill>
                                        <a:srgbClr val="C00000"/>
                                      </a:solidFill>
                                      <a:latin typeface="Cambria Math" panose="02040503050406030204" pitchFamily="18" charset="0"/>
                                      <a:ea typeface="Cambria Math" panose="02040503050406030204" pitchFamily="18" charset="0"/>
                                    </a:rPr>
                                    <m:t>𝑄</m:t>
                                  </m:r>
                                </m:e>
                                <m:sub>
                                  <m:r>
                                    <a:rPr lang="en-US" sz="1800" b="0" i="1" smtClean="0">
                                      <a:solidFill>
                                        <a:srgbClr val="C00000"/>
                                      </a:solidFill>
                                      <a:latin typeface="Cambria Math" panose="02040503050406030204" pitchFamily="18" charset="0"/>
                                      <a:ea typeface="Cambria Math" panose="02040503050406030204" pitchFamily="18" charset="0"/>
                                    </a:rPr>
                                    <m:t>𝜃</m:t>
                                  </m:r>
                                </m:sub>
                              </m:sSub>
                            </m:e>
                          </m:d>
                          <m:r>
                            <a:rPr lang="en-US" sz="1800" b="0" i="0" smtClean="0">
                              <a:latin typeface="Cambria Math" panose="02040503050406030204" pitchFamily="18" charset="0"/>
                            </a:rPr>
                            <m:t>=</m:t>
                          </m:r>
                          <m:sSub>
                            <m:sSubPr>
                              <m:ctrlPr>
                                <a:rPr lang="en-US" sz="1800" i="1">
                                  <a:latin typeface="Cambria Math" panose="02040503050406030204" pitchFamily="18" charset="0"/>
                                </a:rPr>
                              </m:ctrlPr>
                            </m:sSubPr>
                            <m:e>
                              <m:r>
                                <m:rPr>
                                  <m:sty m:val="p"/>
                                </m:rPr>
                                <a:rPr lang="en-US" sz="1800">
                                  <a:latin typeface="Cambria Math" panose="02040503050406030204" pitchFamily="18" charset="0"/>
                                </a:rPr>
                                <m:t>min</m:t>
                              </m:r>
                            </m:e>
                            <m:sub>
                              <m:r>
                                <a:rPr lang="en-US" sz="1800" i="1" smtClean="0">
                                  <a:solidFill>
                                    <a:srgbClr val="C00000"/>
                                  </a:solidFill>
                                  <a:latin typeface="Cambria Math" panose="02040503050406030204" pitchFamily="18" charset="0"/>
                                  <a:ea typeface="Cambria Math" panose="02040503050406030204" pitchFamily="18" charset="0"/>
                                </a:rPr>
                                <m:t>𝜃</m:t>
                              </m:r>
                            </m:sub>
                          </m:sSub>
                          <m:nary>
                            <m:naryPr>
                              <m:limLoc m:val="undOvr"/>
                              <m:subHide m:val="on"/>
                              <m:supHide m:val="on"/>
                              <m:ctrlPr>
                                <a:rPr lang="en-US" sz="1800" i="1" smtClean="0">
                                  <a:latin typeface="Cambria Math" panose="02040503050406030204" pitchFamily="18" charset="0"/>
                                  <a:ea typeface="Cambria Math" panose="02040503050406030204" pitchFamily="18" charset="0"/>
                                </a:rPr>
                              </m:ctrlPr>
                            </m:naryPr>
                            <m:sub/>
                            <m:sup/>
                            <m:e>
                              <m:r>
                                <a:rPr lang="en-US" sz="1800" b="0" i="1" smtClean="0">
                                  <a:latin typeface="Cambria Math" panose="02040503050406030204" pitchFamily="18" charset="0"/>
                                  <a:ea typeface="Cambria Math" panose="02040503050406030204" pitchFamily="18" charset="0"/>
                                </a:rPr>
                                <m:t>𝑝</m:t>
                              </m:r>
                              <m:d>
                                <m:dPr>
                                  <m:ctrlPr>
                                    <a:rPr lang="en-US" sz="1800" b="0" i="1" smtClean="0">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𝑥</m:t>
                                  </m:r>
                                </m:e>
                              </m:d>
                              <m:func>
                                <m:funcPr>
                                  <m:ctrlPr>
                                    <a:rPr lang="en-US" sz="1800" b="0" i="1" smtClean="0">
                                      <a:latin typeface="Cambria Math" panose="02040503050406030204" pitchFamily="18" charset="0"/>
                                      <a:ea typeface="Cambria Math" panose="02040503050406030204" pitchFamily="18" charset="0"/>
                                    </a:rPr>
                                  </m:ctrlPr>
                                </m:funcPr>
                                <m:fName>
                                  <m:r>
                                    <m:rPr>
                                      <m:sty m:val="p"/>
                                    </m:rPr>
                                    <a:rPr lang="en-US" sz="1800" b="0" i="0" smtClean="0">
                                      <a:latin typeface="Cambria Math" panose="02040503050406030204" pitchFamily="18" charset="0"/>
                                      <a:ea typeface="Cambria Math" panose="02040503050406030204" pitchFamily="18" charset="0"/>
                                    </a:rPr>
                                    <m:t>log</m:t>
                                  </m:r>
                                </m:fName>
                                <m:e>
                                  <m:f>
                                    <m:fPr>
                                      <m:ctrlPr>
                                        <a:rPr lang="en-US" sz="1800" b="0" i="1" smtClean="0">
                                          <a:latin typeface="Cambria Math" panose="02040503050406030204" pitchFamily="18" charset="0"/>
                                          <a:ea typeface="Cambria Math" panose="02040503050406030204" pitchFamily="18" charset="0"/>
                                        </a:rPr>
                                      </m:ctrlPr>
                                    </m:fPr>
                                    <m:num>
                                      <m:r>
                                        <a:rPr lang="en-US" sz="1800" b="0" i="1" smtClean="0">
                                          <a:latin typeface="Cambria Math" panose="02040503050406030204" pitchFamily="18" charset="0"/>
                                          <a:ea typeface="Cambria Math" panose="02040503050406030204" pitchFamily="18" charset="0"/>
                                        </a:rPr>
                                        <m:t>𝑝</m:t>
                                      </m:r>
                                      <m:r>
                                        <a:rPr lang="en-US" sz="1800" b="0" i="1" smtClean="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𝑥</m:t>
                                      </m:r>
                                      <m:r>
                                        <a:rPr lang="en-US" sz="1800" b="0" i="1" smtClean="0">
                                          <a:latin typeface="Cambria Math" panose="02040503050406030204" pitchFamily="18" charset="0"/>
                                          <a:ea typeface="Cambria Math" panose="02040503050406030204" pitchFamily="18" charset="0"/>
                                        </a:rPr>
                                        <m:t>)</m:t>
                                      </m:r>
                                    </m:num>
                                    <m:den>
                                      <m:sSub>
                                        <m:sSubPr>
                                          <m:ctrlPr>
                                            <a:rPr lang="en-US" sz="1800" b="0" i="1" smtClean="0">
                                              <a:solidFill>
                                                <a:srgbClr val="C00000"/>
                                              </a:solidFill>
                                              <a:latin typeface="Cambria Math" panose="02040503050406030204" pitchFamily="18" charset="0"/>
                                              <a:ea typeface="Cambria Math" panose="02040503050406030204" pitchFamily="18" charset="0"/>
                                            </a:rPr>
                                          </m:ctrlPr>
                                        </m:sSubPr>
                                        <m:e>
                                          <m:r>
                                            <a:rPr lang="en-US" sz="1800" b="0" i="1" smtClean="0">
                                              <a:solidFill>
                                                <a:srgbClr val="C00000"/>
                                              </a:solidFill>
                                              <a:latin typeface="Cambria Math" panose="02040503050406030204" pitchFamily="18" charset="0"/>
                                              <a:ea typeface="Cambria Math" panose="02040503050406030204" pitchFamily="18" charset="0"/>
                                            </a:rPr>
                                            <m:t>𝑞</m:t>
                                          </m:r>
                                        </m:e>
                                        <m:sub>
                                          <m:r>
                                            <a:rPr lang="en-US" sz="1800" b="0" i="1" smtClean="0">
                                              <a:solidFill>
                                                <a:srgbClr val="C00000"/>
                                              </a:solidFill>
                                              <a:latin typeface="Cambria Math" panose="02040503050406030204" pitchFamily="18" charset="0"/>
                                              <a:ea typeface="Cambria Math" panose="02040503050406030204" pitchFamily="18" charset="0"/>
                                            </a:rPr>
                                            <m:t>𝜃</m:t>
                                          </m:r>
                                        </m:sub>
                                      </m:sSub>
                                      <m:r>
                                        <a:rPr lang="en-US" sz="1800" b="0" i="1" smtClean="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𝑥</m:t>
                                      </m:r>
                                      <m:r>
                                        <a:rPr lang="en-US" sz="1800" b="0" i="1" smtClean="0">
                                          <a:latin typeface="Cambria Math" panose="02040503050406030204" pitchFamily="18" charset="0"/>
                                          <a:ea typeface="Cambria Math" panose="02040503050406030204" pitchFamily="18" charset="0"/>
                                        </a:rPr>
                                        <m:t>)</m:t>
                                      </m:r>
                                    </m:den>
                                  </m:f>
                                  <m:r>
                                    <a:rPr lang="en-US" sz="1800" b="0" i="1" smtClean="0">
                                      <a:latin typeface="Cambria Math" panose="02040503050406030204" pitchFamily="18" charset="0"/>
                                      <a:ea typeface="Cambria Math" panose="02040503050406030204" pitchFamily="18" charset="0"/>
                                    </a:rPr>
                                    <m:t>𝑑𝑥</m:t>
                                  </m:r>
                                </m:e>
                              </m:func>
                            </m:e>
                          </m:nary>
                        </m:oMath>
                      </m:oMathPara>
                    </a14:m>
                    <a:endParaRPr lang="en-US" sz="1800" dirty="0"/>
                  </a:p>
                </p:txBody>
              </p:sp>
            </mc:Choice>
            <mc:Fallback xmlns="">
              <p:sp>
                <p:nvSpPr>
                  <p:cNvPr id="23" name="Content Placeholder 2">
                    <a:extLst>
                      <a:ext uri="{FF2B5EF4-FFF2-40B4-BE49-F238E27FC236}">
                        <a16:creationId xmlns:a16="http://schemas.microsoft.com/office/drawing/2014/main" id="{725DF2B0-6053-5540-B382-688AC04FEAB3}"/>
                      </a:ext>
                    </a:extLst>
                  </p:cNvPr>
                  <p:cNvSpPr txBox="1">
                    <a:spLocks noRot="1" noChangeAspect="1" noMove="1" noResize="1" noEditPoints="1" noAdjustHandles="1" noChangeArrowheads="1" noChangeShapeType="1" noTextEdit="1"/>
                  </p:cNvSpPr>
                  <p:nvPr/>
                </p:nvSpPr>
                <p:spPr>
                  <a:xfrm>
                    <a:off x="838199" y="5284091"/>
                    <a:ext cx="5487502" cy="1104009"/>
                  </a:xfrm>
                  <a:prstGeom prst="rect">
                    <a:avLst/>
                  </a:prstGeom>
                  <a:blipFill>
                    <a:blip r:embed="rId7"/>
                    <a:stretch>
                      <a:fillRect l="-1389" t="-78409" b="-132955"/>
                    </a:stretch>
                  </a:blipFill>
                </p:spPr>
                <p:txBody>
                  <a:bodyPr/>
                  <a:lstStyle/>
                  <a:p>
                    <a:r>
                      <a:rPr lang="en-US">
                        <a:noFill/>
                      </a:rPr>
                      <a:t> </a:t>
                    </a:r>
                  </a:p>
                </p:txBody>
              </p:sp>
            </mc:Fallback>
          </mc:AlternateContent>
        </p:grpSp>
      </p:grpSp>
      <p:sp>
        <p:nvSpPr>
          <p:cNvPr id="25" name="TextBox 24">
            <a:extLst>
              <a:ext uri="{FF2B5EF4-FFF2-40B4-BE49-F238E27FC236}">
                <a16:creationId xmlns:a16="http://schemas.microsoft.com/office/drawing/2014/main" id="{9D923B90-8ED7-1447-B058-3CB06F282D61}"/>
              </a:ext>
            </a:extLst>
          </p:cNvPr>
          <p:cNvSpPr txBox="1"/>
          <p:nvPr/>
        </p:nvSpPr>
        <p:spPr>
          <a:xfrm>
            <a:off x="5638800" y="3517900"/>
            <a:ext cx="65" cy="276999"/>
          </a:xfrm>
          <a:prstGeom prst="rect">
            <a:avLst/>
          </a:prstGeom>
          <a:noFill/>
        </p:spPr>
        <p:txBody>
          <a:bodyPr wrap="none" lIns="0" tIns="0" rIns="0" bIns="0" rtlCol="0">
            <a:spAutoFit/>
          </a:bodyPr>
          <a:lstStyle/>
          <a:p>
            <a:endParaRPr lang="en-US" dirty="0"/>
          </a:p>
        </p:txBody>
      </p:sp>
      <p:sp>
        <p:nvSpPr>
          <p:cNvPr id="26" name="TextBox 25">
            <a:extLst>
              <a:ext uri="{FF2B5EF4-FFF2-40B4-BE49-F238E27FC236}">
                <a16:creationId xmlns:a16="http://schemas.microsoft.com/office/drawing/2014/main" id="{74BEB094-1D1C-2544-B0AE-AD075D62815C}"/>
              </a:ext>
            </a:extLst>
          </p:cNvPr>
          <p:cNvSpPr txBox="1"/>
          <p:nvPr/>
        </p:nvSpPr>
        <p:spPr>
          <a:xfrm>
            <a:off x="5654212" y="2371923"/>
            <a:ext cx="883575" cy="307777"/>
          </a:xfrm>
          <a:prstGeom prst="rect">
            <a:avLst/>
          </a:prstGeom>
          <a:noFill/>
        </p:spPr>
        <p:txBody>
          <a:bodyPr wrap="none" rtlCol="0">
            <a:spAutoFit/>
          </a:bodyPr>
          <a:lstStyle/>
          <a:p>
            <a:r>
              <a:rPr lang="en-US" sz="1400" dirty="0"/>
              <a:t>Fit Model</a:t>
            </a:r>
          </a:p>
        </p:txBody>
      </p:sp>
    </p:spTree>
    <p:extLst>
      <p:ext uri="{BB962C8B-B14F-4D97-AF65-F5344CB8AC3E}">
        <p14:creationId xmlns:p14="http://schemas.microsoft.com/office/powerpoint/2010/main" val="3789036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Generative Models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pPr marL="0" indent="0">
                  <a:buNone/>
                </a:pPr>
                <a:r>
                  <a:rPr lang="en-US" sz="2000" b="1" dirty="0">
                    <a:solidFill>
                      <a:srgbClr val="0070C0"/>
                    </a:solidFill>
                  </a:rPr>
                  <a:t>Problem: </a:t>
                </a:r>
                <a:r>
                  <a:rPr lang="en-US" sz="2000" dirty="0"/>
                  <a:t>Given training data, generate new samples from same distribution. </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b="1" dirty="0">
                    <a:solidFill>
                      <a:srgbClr val="0070C0"/>
                    </a:solidFill>
                  </a:rPr>
                  <a:t>Goal: </a:t>
                </a:r>
                <a:r>
                  <a:rPr lang="en-US" sz="2000" dirty="0">
                    <a:solidFill>
                      <a:schemeClr val="tx1"/>
                    </a:solidFill>
                  </a:rPr>
                  <a:t>We want to learn </a:t>
                </a:r>
                <a14:m>
                  <m:oMath xmlns:m="http://schemas.openxmlformats.org/officeDocument/2006/math">
                    <m:sSub>
                      <m:sSubPr>
                        <m:ctrlPr>
                          <a:rPr lang="en-US" sz="2000" i="1" smtClean="0">
                            <a:solidFill>
                              <a:schemeClr val="tx1"/>
                            </a:solidFill>
                            <a:latin typeface="Cambria Math" panose="02040503050406030204" pitchFamily="18" charset="0"/>
                          </a:rPr>
                        </m:ctrlPr>
                      </m:sSubPr>
                      <m:e>
                        <m:r>
                          <a:rPr lang="en-US" sz="2000" b="0" i="1" smtClean="0">
                            <a:solidFill>
                              <a:schemeClr val="tx1"/>
                            </a:solidFill>
                            <a:latin typeface="Cambria Math" charset="0"/>
                          </a:rPr>
                          <m:t>𝑝</m:t>
                        </m:r>
                      </m:e>
                      <m:sub>
                        <m:r>
                          <a:rPr lang="en-US" sz="2000" b="0" i="1" smtClean="0">
                            <a:solidFill>
                              <a:schemeClr val="tx1"/>
                            </a:solidFill>
                            <a:latin typeface="Cambria Math" panose="02040503050406030204" pitchFamily="18" charset="0"/>
                          </a:rPr>
                          <m:t>𝑔</m:t>
                        </m:r>
                      </m:sub>
                    </m:sSub>
                    <m:r>
                      <a:rPr lang="en-US" sz="2000" b="0" i="1" smtClean="0">
                        <a:solidFill>
                          <a:schemeClr val="tx1"/>
                        </a:solidFill>
                        <a:latin typeface="Cambria Math" charset="0"/>
                      </a:rPr>
                      <m:t>(</m:t>
                    </m:r>
                    <m:r>
                      <a:rPr lang="en-US" sz="2000" b="0" i="1" smtClean="0">
                        <a:solidFill>
                          <a:schemeClr val="tx1"/>
                        </a:solidFill>
                        <a:latin typeface="Cambria Math" charset="0"/>
                      </a:rPr>
                      <m:t>𝑥</m:t>
                    </m:r>
                    <m:r>
                      <a:rPr lang="en-US" sz="2000" b="0" i="1" smtClean="0">
                        <a:solidFill>
                          <a:schemeClr val="tx1"/>
                        </a:solidFill>
                        <a:latin typeface="Cambria Math" charset="0"/>
                      </a:rPr>
                      <m:t>)</m:t>
                    </m:r>
                  </m:oMath>
                </a14:m>
                <a:r>
                  <a:rPr lang="en-US" sz="2000" dirty="0">
                    <a:solidFill>
                      <a:schemeClr val="tx1"/>
                    </a:solidFill>
                  </a:rPr>
                  <a:t> similar to </a:t>
                </a:r>
                <a14:m>
                  <m:oMath xmlns:m="http://schemas.openxmlformats.org/officeDocument/2006/math">
                    <m:sSub>
                      <m:sSubPr>
                        <m:ctrlPr>
                          <a:rPr lang="en-US" sz="2000" i="1" smtClean="0">
                            <a:solidFill>
                              <a:schemeClr val="tx1"/>
                            </a:solidFill>
                            <a:latin typeface="Cambria Math" panose="02040503050406030204" pitchFamily="18" charset="0"/>
                          </a:rPr>
                        </m:ctrlPr>
                      </m:sSubPr>
                      <m:e>
                        <m:r>
                          <a:rPr lang="en-US" sz="2000" b="0" i="1" smtClean="0">
                            <a:solidFill>
                              <a:schemeClr val="tx1"/>
                            </a:solidFill>
                            <a:latin typeface="Cambria Math" charset="0"/>
                          </a:rPr>
                          <m:t>𝑝</m:t>
                        </m:r>
                      </m:e>
                      <m:sub>
                        <m:r>
                          <a:rPr lang="en-US" sz="2000" b="0" i="1" smtClean="0">
                            <a:solidFill>
                              <a:schemeClr val="tx1"/>
                            </a:solidFill>
                            <a:latin typeface="Cambria Math" charset="0"/>
                          </a:rPr>
                          <m:t>𝑑𝑎𝑡𝑎</m:t>
                        </m:r>
                      </m:sub>
                    </m:sSub>
                    <m:r>
                      <a:rPr lang="en-US" sz="2000" b="0" i="1" smtClean="0">
                        <a:solidFill>
                          <a:schemeClr val="tx1"/>
                        </a:solidFill>
                        <a:latin typeface="Cambria Math" charset="0"/>
                      </a:rPr>
                      <m:t>(</m:t>
                    </m:r>
                    <m:r>
                      <a:rPr lang="en-US" sz="2000" b="0" i="1" smtClean="0">
                        <a:solidFill>
                          <a:schemeClr val="tx1"/>
                        </a:solidFill>
                        <a:latin typeface="Cambria Math" charset="0"/>
                      </a:rPr>
                      <m:t>𝑥</m:t>
                    </m:r>
                    <m:r>
                      <a:rPr lang="en-US" sz="2000" b="0" i="1" smtClean="0">
                        <a:solidFill>
                          <a:schemeClr val="tx1"/>
                        </a:solidFill>
                        <a:latin typeface="Cambria Math" charset="0"/>
                      </a:rPr>
                      <m:t>)</m:t>
                    </m:r>
                  </m:oMath>
                </a14:m>
                <a:r>
                  <a:rPr lang="en-US" sz="2000" dirty="0"/>
                  <a:t>. Learn about data through generation.</a:t>
                </a:r>
              </a:p>
              <a:p>
                <a:pPr marL="0" indent="0">
                  <a:buNone/>
                </a:pPr>
                <a:r>
                  <a:rPr lang="en-US" sz="2000" dirty="0">
                    <a:solidFill>
                      <a:srgbClr val="C00000"/>
                    </a:solidFill>
                  </a:rPr>
                  <a:t>Addresses density estimation, a core problem in unsupervised learning</a:t>
                </a:r>
              </a:p>
              <a:p>
                <a:pPr lvl="1">
                  <a:buFont typeface="Wingdings" charset="2"/>
                  <a:buChar char="§"/>
                </a:pPr>
                <a:r>
                  <a:rPr lang="en-US" sz="2000" dirty="0">
                    <a:solidFill>
                      <a:srgbClr val="C00000"/>
                    </a:solidFill>
                  </a:rPr>
                  <a:t>Explicit Density:</a:t>
                </a:r>
                <a:r>
                  <a:rPr lang="en-US" sz="2000" dirty="0">
                    <a:solidFill>
                      <a:schemeClr val="tx1"/>
                    </a:solidFill>
                  </a:rPr>
                  <a:t> Explicitly define and solve for </a:t>
                </a:r>
                <a14:m>
                  <m:oMath xmlns:m="http://schemas.openxmlformats.org/officeDocument/2006/math">
                    <m:sSub>
                      <m:sSubPr>
                        <m:ctrlPr>
                          <a:rPr lang="en-US" sz="2000" i="1" smtClean="0">
                            <a:solidFill>
                              <a:schemeClr val="tx1"/>
                            </a:solidFill>
                            <a:latin typeface="Cambria Math" panose="02040503050406030204" pitchFamily="18" charset="0"/>
                          </a:rPr>
                        </m:ctrlPr>
                      </m:sSubPr>
                      <m:e>
                        <m:r>
                          <a:rPr lang="en-US" sz="2000" b="0" i="1" smtClean="0">
                            <a:solidFill>
                              <a:schemeClr val="tx1"/>
                            </a:solidFill>
                            <a:latin typeface="Cambria Math" charset="0"/>
                          </a:rPr>
                          <m:t>𝑝</m:t>
                        </m:r>
                      </m:e>
                      <m:sub>
                        <m:r>
                          <a:rPr lang="en-US" sz="2000" b="0" i="1" smtClean="0">
                            <a:solidFill>
                              <a:schemeClr val="tx1"/>
                            </a:solidFill>
                            <a:latin typeface="Cambria Math" panose="02040503050406030204" pitchFamily="18" charset="0"/>
                          </a:rPr>
                          <m:t>𝑔</m:t>
                        </m:r>
                      </m:sub>
                    </m:sSub>
                    <m:r>
                      <a:rPr lang="en-US" sz="2000" b="0" i="1" smtClean="0">
                        <a:solidFill>
                          <a:schemeClr val="tx1"/>
                        </a:solidFill>
                        <a:latin typeface="Cambria Math" charset="0"/>
                      </a:rPr>
                      <m:t>(</m:t>
                    </m:r>
                    <m:r>
                      <a:rPr lang="en-US" sz="2000" b="0" i="1" smtClean="0">
                        <a:solidFill>
                          <a:schemeClr val="tx1"/>
                        </a:solidFill>
                        <a:latin typeface="Cambria Math" charset="0"/>
                      </a:rPr>
                      <m:t>𝑥</m:t>
                    </m:r>
                    <m:r>
                      <a:rPr lang="en-US" sz="2000" b="0" i="1" smtClean="0">
                        <a:solidFill>
                          <a:schemeClr val="tx1"/>
                        </a:solidFill>
                        <a:latin typeface="Cambria Math" charset="0"/>
                      </a:rPr>
                      <m:t>)</m:t>
                    </m:r>
                  </m:oMath>
                </a14:m>
                <a:endParaRPr lang="en-US" sz="2000" dirty="0">
                  <a:solidFill>
                    <a:schemeClr val="tx1"/>
                  </a:solidFill>
                </a:endParaRPr>
              </a:p>
              <a:p>
                <a:pPr lvl="1">
                  <a:buFont typeface="Wingdings" charset="2"/>
                  <a:buChar char="§"/>
                </a:pPr>
                <a:r>
                  <a:rPr lang="en-US" sz="2000" dirty="0">
                    <a:solidFill>
                      <a:srgbClr val="C00000"/>
                    </a:solidFill>
                  </a:rPr>
                  <a:t>Implicit Density:</a:t>
                </a:r>
                <a:r>
                  <a:rPr lang="en-US" sz="2000" dirty="0"/>
                  <a:t> Learn model than can sample from </a:t>
                </a:r>
                <a14:m>
                  <m:oMath xmlns:m="http://schemas.openxmlformats.org/officeDocument/2006/math">
                    <m:sSub>
                      <m:sSubPr>
                        <m:ctrlPr>
                          <a:rPr lang="en-US" sz="2000" i="1">
                            <a:latin typeface="Cambria Math" panose="02040503050406030204" pitchFamily="18" charset="0"/>
                          </a:rPr>
                        </m:ctrlPr>
                      </m:sSubPr>
                      <m:e>
                        <m:r>
                          <a:rPr lang="en-US" sz="2000" i="1">
                            <a:latin typeface="Cambria Math" charset="0"/>
                          </a:rPr>
                          <m:t>𝑝</m:t>
                        </m:r>
                      </m:e>
                      <m:sub>
                        <m:r>
                          <a:rPr lang="en-US" sz="2000" b="0" i="1" smtClean="0">
                            <a:latin typeface="Cambria Math" panose="02040503050406030204" pitchFamily="18" charset="0"/>
                          </a:rPr>
                          <m:t>𝑔</m:t>
                        </m:r>
                      </m:sub>
                    </m:sSub>
                    <m:r>
                      <a:rPr lang="en-US" sz="2000" i="1">
                        <a:latin typeface="Cambria Math" charset="0"/>
                      </a:rPr>
                      <m:t>(</m:t>
                    </m:r>
                    <m:r>
                      <a:rPr lang="en-US" sz="2000" i="1">
                        <a:latin typeface="Cambria Math" charset="0"/>
                      </a:rPr>
                      <m:t>𝑥</m:t>
                    </m:r>
                    <m:r>
                      <a:rPr lang="en-US" sz="2000" i="1">
                        <a:latin typeface="Cambria Math" charset="0"/>
                      </a:rPr>
                      <m:t>)</m:t>
                    </m:r>
                  </m:oMath>
                </a14:m>
                <a:r>
                  <a:rPr lang="en-US" sz="2000" dirty="0"/>
                  <a:t> without explicitly define it</a:t>
                </a:r>
                <a:endParaRPr lang="en-US" sz="2000" dirty="0">
                  <a:solidFill>
                    <a:schemeClr val="tx1"/>
                  </a:solidFill>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603" t="-1754" b="-1462"/>
                </a:stretch>
              </a:blipFill>
            </p:spPr>
            <p:txBody>
              <a:bodyPr/>
              <a:lstStyle/>
              <a:p>
                <a:r>
                  <a:rPr lang="en-US">
                    <a:noFill/>
                  </a:rPr>
                  <a:t> </a:t>
                </a:r>
              </a:p>
            </p:txBody>
          </p:sp>
        </mc:Fallback>
      </mc:AlternateContent>
      <p:grpSp>
        <p:nvGrpSpPr>
          <p:cNvPr id="8" name="Group 7"/>
          <p:cNvGrpSpPr/>
          <p:nvPr/>
        </p:nvGrpSpPr>
        <p:grpSpPr>
          <a:xfrm>
            <a:off x="838200" y="2416707"/>
            <a:ext cx="5377688" cy="2059833"/>
            <a:chOff x="2530174" y="2565399"/>
            <a:chExt cx="5377688" cy="2059833"/>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5967" y="2565400"/>
              <a:ext cx="1639049" cy="1634067"/>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09008" y="2565399"/>
              <a:ext cx="2898854" cy="1634067"/>
            </a:xfrm>
            <a:prstGeom prst="rect">
              <a:avLst/>
            </a:prstGeom>
          </p:spPr>
        </p:pic>
        <mc:AlternateContent xmlns:mc="http://schemas.openxmlformats.org/markup-compatibility/2006" xmlns:a14="http://schemas.microsoft.com/office/drawing/2010/main">
          <mc:Choice Requires="a14">
            <p:sp>
              <p:nvSpPr>
                <p:cNvPr id="6" name="TextBox 5"/>
                <p:cNvSpPr txBox="1"/>
                <p:nvPr/>
              </p:nvSpPr>
              <p:spPr>
                <a:xfrm>
                  <a:off x="2530174" y="4266672"/>
                  <a:ext cx="2310633" cy="338554"/>
                </a:xfrm>
                <a:prstGeom prst="rect">
                  <a:avLst/>
                </a:prstGeom>
                <a:noFill/>
              </p:spPr>
              <p:txBody>
                <a:bodyPr wrap="none" rtlCol="0">
                  <a:spAutoFit/>
                </a:bodyPr>
                <a:lstStyle/>
                <a:p>
                  <a:r>
                    <a:rPr lang="en-US" sz="1600" dirty="0"/>
                    <a:t>Training Data </a:t>
                  </a:r>
                  <a14:m>
                    <m:oMath xmlns:m="http://schemas.openxmlformats.org/officeDocument/2006/math">
                      <m:r>
                        <a:rPr lang="en-US" sz="1600" i="1" smtClean="0">
                          <a:latin typeface="Cambria Math" charset="0"/>
                          <a:ea typeface="Cambria Math" charset="0"/>
                          <a:cs typeface="Cambria Math" charset="0"/>
                        </a:rPr>
                        <m:t>~</m:t>
                      </m:r>
                      <m:r>
                        <a:rPr lang="en-US" sz="1600" b="0" i="1" smtClean="0">
                          <a:latin typeface="Cambria Math" charset="0"/>
                          <a:ea typeface="Cambria Math" charset="0"/>
                          <a:cs typeface="Cambria Math" charset="0"/>
                        </a:rPr>
                        <m:t> </m:t>
                      </m:r>
                      <m:sSub>
                        <m:sSubPr>
                          <m:ctrlPr>
                            <a:rPr lang="en-US" sz="1600" b="0" i="1" smtClean="0">
                              <a:latin typeface="Cambria Math" panose="02040503050406030204" pitchFamily="18" charset="0"/>
                              <a:ea typeface="Cambria Math" charset="0"/>
                              <a:cs typeface="Cambria Math" charset="0"/>
                            </a:rPr>
                          </m:ctrlPr>
                        </m:sSubPr>
                        <m:e>
                          <m:r>
                            <a:rPr lang="en-US" sz="1600" b="0" i="1" smtClean="0">
                              <a:latin typeface="Cambria Math" charset="0"/>
                              <a:ea typeface="Cambria Math" charset="0"/>
                              <a:cs typeface="Cambria Math" charset="0"/>
                            </a:rPr>
                            <m:t>𝑝</m:t>
                          </m:r>
                        </m:e>
                        <m:sub>
                          <m:r>
                            <a:rPr lang="en-US" sz="1600" b="0" i="1" smtClean="0">
                              <a:latin typeface="Cambria Math" charset="0"/>
                              <a:ea typeface="Cambria Math" charset="0"/>
                              <a:cs typeface="Cambria Math" charset="0"/>
                            </a:rPr>
                            <m:t>𝑑𝑎𝑡𝑎</m:t>
                          </m:r>
                        </m:sub>
                      </m:sSub>
                      <m:r>
                        <a:rPr lang="en-US" sz="1600" b="0" i="1" smtClean="0">
                          <a:latin typeface="Cambria Math" charset="0"/>
                          <a:ea typeface="Cambria Math" charset="0"/>
                          <a:cs typeface="Cambria Math" charset="0"/>
                        </a:rPr>
                        <m:t>(</m:t>
                      </m:r>
                      <m:r>
                        <a:rPr lang="en-US" sz="1600" b="0" i="1" smtClean="0">
                          <a:latin typeface="Cambria Math" charset="0"/>
                          <a:ea typeface="Cambria Math" charset="0"/>
                          <a:cs typeface="Cambria Math" charset="0"/>
                        </a:rPr>
                        <m:t>𝑥</m:t>
                      </m:r>
                      <m:r>
                        <a:rPr lang="en-US" sz="1600" b="0" i="1" smtClean="0">
                          <a:latin typeface="Cambria Math" charset="0"/>
                          <a:ea typeface="Cambria Math" charset="0"/>
                          <a:cs typeface="Cambria Math" charset="0"/>
                        </a:rPr>
                        <m:t>)</m:t>
                      </m:r>
                    </m:oMath>
                  </a14:m>
                  <a:r>
                    <a:rPr lang="en-US" sz="1600" dirty="0"/>
                    <a:t> </a:t>
                  </a:r>
                </a:p>
              </p:txBody>
            </p:sp>
          </mc:Choice>
          <mc:Fallback xmlns="">
            <p:sp>
              <p:nvSpPr>
                <p:cNvPr id="6" name="TextBox 5"/>
                <p:cNvSpPr txBox="1">
                  <a:spLocks noRot="1" noChangeAspect="1" noMove="1" noResize="1" noEditPoints="1" noAdjustHandles="1" noChangeArrowheads="1" noChangeShapeType="1" noTextEdit="1"/>
                </p:cNvSpPr>
                <p:nvPr/>
              </p:nvSpPr>
              <p:spPr>
                <a:xfrm>
                  <a:off x="2530174" y="4266672"/>
                  <a:ext cx="2310633" cy="338554"/>
                </a:xfrm>
                <a:prstGeom prst="rect">
                  <a:avLst/>
                </a:prstGeom>
                <a:blipFill rotWithShape="0">
                  <a:blip r:embed="rId5"/>
                  <a:stretch>
                    <a:fillRect l="-1319" t="-90909" b="-11454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p:cNvSpPr txBox="1"/>
                <p:nvPr/>
              </p:nvSpPr>
              <p:spPr>
                <a:xfrm>
                  <a:off x="4999429" y="4266672"/>
                  <a:ext cx="2591735" cy="358560"/>
                </a:xfrm>
                <a:prstGeom prst="rect">
                  <a:avLst/>
                </a:prstGeom>
                <a:noFill/>
              </p:spPr>
              <p:txBody>
                <a:bodyPr wrap="none" rtlCol="0">
                  <a:spAutoFit/>
                </a:bodyPr>
                <a:lstStyle/>
                <a:p>
                  <a:r>
                    <a:rPr lang="en-US" sz="1600" dirty="0"/>
                    <a:t>Generated Samples </a:t>
                  </a:r>
                  <a14:m>
                    <m:oMath xmlns:m="http://schemas.openxmlformats.org/officeDocument/2006/math">
                      <m:r>
                        <a:rPr lang="en-US" sz="1600" i="1" smtClean="0">
                          <a:latin typeface="Cambria Math" charset="0"/>
                          <a:ea typeface="Cambria Math" charset="0"/>
                          <a:cs typeface="Cambria Math" charset="0"/>
                        </a:rPr>
                        <m:t>~</m:t>
                      </m:r>
                      <m:r>
                        <a:rPr lang="en-US" sz="1600" b="0" i="1" smtClean="0">
                          <a:latin typeface="Cambria Math" charset="0"/>
                          <a:ea typeface="Cambria Math" charset="0"/>
                          <a:cs typeface="Cambria Math" charset="0"/>
                        </a:rPr>
                        <m:t> </m:t>
                      </m:r>
                      <m:sSub>
                        <m:sSubPr>
                          <m:ctrlPr>
                            <a:rPr lang="en-US" sz="1600" b="0" i="1" smtClean="0">
                              <a:latin typeface="Cambria Math" panose="02040503050406030204" pitchFamily="18" charset="0"/>
                              <a:ea typeface="Cambria Math" charset="0"/>
                              <a:cs typeface="Cambria Math" charset="0"/>
                            </a:rPr>
                          </m:ctrlPr>
                        </m:sSubPr>
                        <m:e>
                          <m:r>
                            <a:rPr lang="en-US" sz="1600" b="0" i="1" smtClean="0">
                              <a:latin typeface="Cambria Math" charset="0"/>
                              <a:ea typeface="Cambria Math" charset="0"/>
                              <a:cs typeface="Cambria Math" charset="0"/>
                            </a:rPr>
                            <m:t>𝑝</m:t>
                          </m:r>
                        </m:e>
                        <m:sub>
                          <m:r>
                            <a:rPr lang="en-US" sz="1600" b="0" i="1" smtClean="0">
                              <a:latin typeface="Cambria Math" panose="02040503050406030204" pitchFamily="18" charset="0"/>
                              <a:ea typeface="Cambria Math" charset="0"/>
                              <a:cs typeface="Cambria Math" charset="0"/>
                            </a:rPr>
                            <m:t>𝑔</m:t>
                          </m:r>
                        </m:sub>
                      </m:sSub>
                      <m:r>
                        <a:rPr lang="en-US" sz="1600" b="0" i="1" smtClean="0">
                          <a:latin typeface="Cambria Math" charset="0"/>
                          <a:ea typeface="Cambria Math" charset="0"/>
                          <a:cs typeface="Cambria Math" charset="0"/>
                        </a:rPr>
                        <m:t>(</m:t>
                      </m:r>
                      <m:r>
                        <a:rPr lang="en-US" sz="1600" b="0" i="1" smtClean="0">
                          <a:latin typeface="Cambria Math" charset="0"/>
                          <a:ea typeface="Cambria Math" charset="0"/>
                          <a:cs typeface="Cambria Math" charset="0"/>
                        </a:rPr>
                        <m:t>𝑥</m:t>
                      </m:r>
                      <m:r>
                        <a:rPr lang="en-US" sz="1600" b="0" i="1" smtClean="0">
                          <a:latin typeface="Cambria Math" charset="0"/>
                          <a:ea typeface="Cambria Math" charset="0"/>
                          <a:cs typeface="Cambria Math" charset="0"/>
                        </a:rPr>
                        <m:t>)</m:t>
                      </m:r>
                    </m:oMath>
                  </a14:m>
                  <a:r>
                    <a:rPr lang="en-US" sz="1600" dirty="0"/>
                    <a:t> </a:t>
                  </a:r>
                </a:p>
              </p:txBody>
            </p:sp>
          </mc:Choice>
          <mc:Fallback xmlns="">
            <p:sp>
              <p:nvSpPr>
                <p:cNvPr id="7" name="TextBox 6"/>
                <p:cNvSpPr txBox="1">
                  <a:spLocks noRot="1" noChangeAspect="1" noMove="1" noResize="1" noEditPoints="1" noAdjustHandles="1" noChangeArrowheads="1" noChangeShapeType="1" noTextEdit="1"/>
                </p:cNvSpPr>
                <p:nvPr/>
              </p:nvSpPr>
              <p:spPr>
                <a:xfrm>
                  <a:off x="4999429" y="4266672"/>
                  <a:ext cx="2591735" cy="358560"/>
                </a:xfrm>
                <a:prstGeom prst="rect">
                  <a:avLst/>
                </a:prstGeom>
                <a:blipFill>
                  <a:blip r:embed="rId6"/>
                  <a:stretch>
                    <a:fillRect l="-971" t="-3571" b="-14286"/>
                  </a:stretch>
                </a:blipFill>
              </p:spPr>
              <p:txBody>
                <a:bodyPr/>
                <a:lstStyle/>
                <a:p>
                  <a:r>
                    <a:rPr lang="en-US">
                      <a:noFill/>
                    </a:rPr>
                    <a:t> </a:t>
                  </a:r>
                </a:p>
              </p:txBody>
            </p:sp>
          </mc:Fallback>
        </mc:AlternateContent>
      </p:grpSp>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80996" y="2282926"/>
            <a:ext cx="4931426" cy="2173608"/>
          </a:xfrm>
          <a:prstGeom prst="rect">
            <a:avLst/>
          </a:prstGeom>
        </p:spPr>
      </p:pic>
    </p:spTree>
    <p:extLst>
      <p:ext uri="{BB962C8B-B14F-4D97-AF65-F5344CB8AC3E}">
        <p14:creationId xmlns:p14="http://schemas.microsoft.com/office/powerpoint/2010/main" val="1536629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Generative Models Important?</a:t>
            </a:r>
          </a:p>
        </p:txBody>
      </p:sp>
      <p:sp>
        <p:nvSpPr>
          <p:cNvPr id="3" name="Content Placeholder 2"/>
          <p:cNvSpPr>
            <a:spLocks noGrp="1"/>
          </p:cNvSpPr>
          <p:nvPr>
            <p:ph idx="1"/>
          </p:nvPr>
        </p:nvSpPr>
        <p:spPr>
          <a:xfrm>
            <a:off x="838199" y="1825625"/>
            <a:ext cx="10395857" cy="4351338"/>
          </a:xfrm>
        </p:spPr>
        <p:txBody>
          <a:bodyPr>
            <a:normAutofit/>
          </a:bodyPr>
          <a:lstStyle/>
          <a:p>
            <a:pPr marL="0" indent="0">
              <a:buNone/>
            </a:pPr>
            <a:r>
              <a:rPr lang="en-US" sz="2000" b="1" dirty="0">
                <a:solidFill>
                  <a:srgbClr val="0070C0"/>
                </a:solidFill>
              </a:rPr>
              <a:t>Advantages of Generative Models:</a:t>
            </a:r>
          </a:p>
          <a:p>
            <a:r>
              <a:rPr lang="en-US" sz="2000" dirty="0"/>
              <a:t>Represent and manipulate high-dimensional probability distribution</a:t>
            </a:r>
          </a:p>
          <a:p>
            <a:r>
              <a:rPr lang="en-US" sz="2000" dirty="0"/>
              <a:t>Can be incorporated into (inverse) reinforcement learning in several ways</a:t>
            </a:r>
          </a:p>
          <a:p>
            <a:r>
              <a:rPr lang="en-US" sz="2000" dirty="0"/>
              <a:t>Can be trained with missing data on semi-supervised learning</a:t>
            </a:r>
          </a:p>
          <a:p>
            <a:r>
              <a:rPr lang="en-US" sz="2000" dirty="0"/>
              <a:t>Can provide predictions on inputs that are missing data</a:t>
            </a:r>
          </a:p>
          <a:p>
            <a:r>
              <a:rPr lang="en-US" sz="2000" dirty="0"/>
              <a:t>Enable machine learning to work with multi-modal outputs</a:t>
            </a:r>
          </a:p>
          <a:p>
            <a:r>
              <a:rPr lang="en-US" sz="2000" dirty="0"/>
              <a:t>Many tasks intrinsically require realistic generation of samples from some distributions:</a:t>
            </a:r>
          </a:p>
          <a:p>
            <a:pPr lvl="1"/>
            <a:r>
              <a:rPr lang="en-US" sz="2000" dirty="0"/>
              <a:t>Creating Art and Realistic Images</a:t>
            </a:r>
          </a:p>
          <a:p>
            <a:pPr lvl="1"/>
            <a:r>
              <a:rPr lang="en-US" sz="2000" dirty="0"/>
              <a:t>Single Image Super-Resolution</a:t>
            </a:r>
          </a:p>
          <a:p>
            <a:pPr lvl="1"/>
            <a:r>
              <a:rPr lang="en-US" sz="2000" dirty="0"/>
              <a:t>Image-To-Image Translation</a:t>
            </a:r>
          </a:p>
          <a:p>
            <a:pPr lvl="1"/>
            <a:endParaRPr lang="en-US" sz="2000" dirty="0"/>
          </a:p>
          <a:p>
            <a:endParaRPr lang="en-US" sz="2000" dirty="0"/>
          </a:p>
          <a:p>
            <a:endParaRPr lang="en-US" sz="2000" dirty="0"/>
          </a:p>
        </p:txBody>
      </p:sp>
      <p:sp>
        <p:nvSpPr>
          <p:cNvPr id="5" name="TextBox 4"/>
          <p:cNvSpPr txBox="1"/>
          <p:nvPr/>
        </p:nvSpPr>
        <p:spPr>
          <a:xfrm>
            <a:off x="7674429" y="5192486"/>
            <a:ext cx="4270143" cy="923330"/>
          </a:xfrm>
          <a:prstGeom prst="rect">
            <a:avLst/>
          </a:prstGeom>
          <a:noFill/>
        </p:spPr>
        <p:txBody>
          <a:bodyPr wrap="none" rtlCol="0">
            <a:spAutoFit/>
          </a:bodyPr>
          <a:lstStyle/>
          <a:p>
            <a:r>
              <a:rPr lang="en-US" b="1" i="1" dirty="0">
                <a:solidFill>
                  <a:srgbClr val="0070C0"/>
                </a:solidFill>
              </a:rPr>
              <a:t>What I cannot create, I do n</a:t>
            </a:r>
            <a:r>
              <a:rPr lang="fr-FR" b="1" i="1" dirty="0">
                <a:solidFill>
                  <a:srgbClr val="0070C0"/>
                </a:solidFill>
              </a:rPr>
              <a:t>o</a:t>
            </a:r>
            <a:r>
              <a:rPr lang="en-US" b="1" i="1" dirty="0">
                <a:solidFill>
                  <a:srgbClr val="0070C0"/>
                </a:solidFill>
              </a:rPr>
              <a:t>t understand!</a:t>
            </a:r>
          </a:p>
          <a:p>
            <a:endParaRPr lang="en-US" dirty="0"/>
          </a:p>
          <a:p>
            <a:pPr algn="r"/>
            <a:r>
              <a:rPr lang="en-US" dirty="0"/>
              <a:t>-- </a:t>
            </a:r>
            <a:r>
              <a:rPr lang="en-US" b="1" dirty="0"/>
              <a:t>Richard Feynman</a:t>
            </a:r>
          </a:p>
        </p:txBody>
      </p:sp>
    </p:spTree>
    <p:extLst>
      <p:ext uri="{BB962C8B-B14F-4D97-AF65-F5344CB8AC3E}">
        <p14:creationId xmlns:p14="http://schemas.microsoft.com/office/powerpoint/2010/main" val="11275645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Generative Models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67370472"/>
              </p:ext>
            </p:extLst>
          </p:nvPr>
        </p:nvGraphicFramePr>
        <p:xfrm>
          <a:off x="838200" y="1715897"/>
          <a:ext cx="10515600" cy="4104640"/>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0000"/>
                    </a:ext>
                  </a:extLst>
                </a:gridCol>
                <a:gridCol w="3505200">
                  <a:extLst>
                    <a:ext uri="{9D8B030D-6E8A-4147-A177-3AD203B41FA5}">
                      <a16:colId xmlns:a16="http://schemas.microsoft.com/office/drawing/2014/main" val="20001"/>
                    </a:ext>
                  </a:extLst>
                </a:gridCol>
                <a:gridCol w="3505200">
                  <a:extLst>
                    <a:ext uri="{9D8B030D-6E8A-4147-A177-3AD203B41FA5}">
                      <a16:colId xmlns:a16="http://schemas.microsoft.com/office/drawing/2014/main" val="20002"/>
                    </a:ext>
                  </a:extLst>
                </a:gridCol>
              </a:tblGrid>
              <a:tr h="370840">
                <a:tc>
                  <a:txBody>
                    <a:bodyPr/>
                    <a:lstStyle/>
                    <a:p>
                      <a:pPr algn="ctr"/>
                      <a:r>
                        <a:rPr lang="en-US" sz="2000" dirty="0"/>
                        <a:t>Computer Vision</a:t>
                      </a:r>
                    </a:p>
                  </a:txBody>
                  <a:tcPr/>
                </a:tc>
                <a:tc>
                  <a:txBody>
                    <a:bodyPr/>
                    <a:lstStyle/>
                    <a:p>
                      <a:pPr algn="ctr"/>
                      <a:r>
                        <a:rPr lang="en-US" sz="2000" dirty="0"/>
                        <a:t>Speech</a:t>
                      </a:r>
                      <a:r>
                        <a:rPr lang="en-US" sz="2000" baseline="0" dirty="0"/>
                        <a:t> Recognition</a:t>
                      </a:r>
                      <a:endParaRPr lang="en-US" sz="2000" dirty="0"/>
                    </a:p>
                  </a:txBody>
                  <a:tcPr/>
                </a:tc>
                <a:tc>
                  <a:txBody>
                    <a:bodyPr/>
                    <a:lstStyle/>
                    <a:p>
                      <a:pPr algn="ctr"/>
                      <a:r>
                        <a:rPr lang="en-US" sz="2000" dirty="0"/>
                        <a:t>Natural</a:t>
                      </a:r>
                      <a:r>
                        <a:rPr lang="en-US" sz="2000" baseline="0" dirty="0"/>
                        <a:t> Language</a:t>
                      </a:r>
                      <a:endParaRPr lang="en-US" sz="2000" dirty="0"/>
                    </a:p>
                  </a:txBody>
                  <a:tcPr/>
                </a:tc>
                <a:extLst>
                  <a:ext uri="{0D108BD9-81ED-4DB2-BD59-A6C34878D82A}">
                    <a16:rowId xmlns:a16="http://schemas.microsoft.com/office/drawing/2014/main" val="10000"/>
                  </a:ext>
                </a:extLst>
              </a:tr>
              <a:tr h="370840">
                <a:tc>
                  <a:txBody>
                    <a:bodyPr/>
                    <a:lstStyle/>
                    <a:p>
                      <a:r>
                        <a:rPr lang="en-US" dirty="0"/>
                        <a:t>Realistic Image Creation</a:t>
                      </a:r>
                    </a:p>
                  </a:txBody>
                  <a:tcPr>
                    <a:solidFill>
                      <a:schemeClr val="bg1"/>
                    </a:solidFill>
                  </a:tcPr>
                </a:tc>
                <a:tc>
                  <a:txBody>
                    <a:bodyPr/>
                    <a:lstStyle/>
                    <a:p>
                      <a:r>
                        <a:rPr lang="en-US" dirty="0"/>
                        <a:t>Generative Speech Enhancement</a:t>
                      </a:r>
                    </a:p>
                  </a:txBody>
                  <a:tcPr>
                    <a:solidFill>
                      <a:schemeClr val="bg1"/>
                    </a:solidFill>
                  </a:tcPr>
                </a:tc>
                <a:tc>
                  <a:txBody>
                    <a:bodyPr/>
                    <a:lstStyle/>
                    <a:p>
                      <a:r>
                        <a:rPr lang="en-US" baseline="0" dirty="0"/>
                        <a:t>Realistic Text Generation</a:t>
                      </a:r>
                      <a:endParaRPr lang="en-US" dirty="0"/>
                    </a:p>
                  </a:txBody>
                  <a:tcPr>
                    <a:solidFill>
                      <a:schemeClr val="bg1"/>
                    </a:solidFill>
                  </a:tcPr>
                </a:tc>
                <a:extLst>
                  <a:ext uri="{0D108BD9-81ED-4DB2-BD59-A6C34878D82A}">
                    <a16:rowId xmlns:a16="http://schemas.microsoft.com/office/drawing/2014/main" val="10001"/>
                  </a:ext>
                </a:extLst>
              </a:tr>
              <a:tr h="370840">
                <a:tc>
                  <a:txBody>
                    <a:bodyPr/>
                    <a:lstStyle/>
                    <a:p>
                      <a:r>
                        <a:rPr lang="en-US" dirty="0"/>
                        <a:t>Image-to-Image</a:t>
                      </a:r>
                      <a:r>
                        <a:rPr lang="en-US" baseline="0" dirty="0"/>
                        <a:t> Translation</a:t>
                      </a:r>
                      <a:endParaRPr lang="en-US" dirty="0"/>
                    </a:p>
                  </a:txBody>
                  <a:tcPr>
                    <a:solidFill>
                      <a:schemeClr val="bg1"/>
                    </a:solidFill>
                  </a:tcPr>
                </a:tc>
                <a:tc>
                  <a:txBody>
                    <a:bodyPr/>
                    <a:lstStyle/>
                    <a:p>
                      <a:r>
                        <a:rPr lang="en-US" dirty="0"/>
                        <a:t>Speech Driven Animation</a:t>
                      </a:r>
                    </a:p>
                  </a:txBody>
                  <a:tcPr>
                    <a:solidFill>
                      <a:schemeClr val="bg1"/>
                    </a:solidFill>
                  </a:tcPr>
                </a:tc>
                <a:tc>
                  <a:txBody>
                    <a:bodyPr/>
                    <a:lstStyle/>
                    <a:p>
                      <a:r>
                        <a:rPr lang="en-US" dirty="0"/>
                        <a:t>Text Translation</a:t>
                      </a:r>
                    </a:p>
                  </a:txBody>
                  <a:tcPr>
                    <a:solidFill>
                      <a:schemeClr val="bg1"/>
                    </a:solidFill>
                  </a:tcPr>
                </a:tc>
                <a:extLst>
                  <a:ext uri="{0D108BD9-81ED-4DB2-BD59-A6C34878D82A}">
                    <a16:rowId xmlns:a16="http://schemas.microsoft.com/office/drawing/2014/main" val="10002"/>
                  </a:ext>
                </a:extLst>
              </a:tr>
              <a:tr h="370840">
                <a:tc>
                  <a:txBody>
                    <a:bodyPr/>
                    <a:lstStyle/>
                    <a:p>
                      <a:r>
                        <a:rPr lang="en-US" dirty="0"/>
                        <a:t>Synthetic</a:t>
                      </a:r>
                      <a:r>
                        <a:rPr lang="en-US" baseline="0" dirty="0"/>
                        <a:t> Image Creation</a:t>
                      </a:r>
                      <a:endParaRPr lang="en-US" dirty="0"/>
                    </a:p>
                  </a:txBody>
                  <a:tcPr>
                    <a:solidFill>
                      <a:schemeClr val="bg1"/>
                    </a:solidFill>
                  </a:tcPr>
                </a:tc>
                <a:tc>
                  <a:txBody>
                    <a:bodyPr/>
                    <a:lstStyle/>
                    <a:p>
                      <a:r>
                        <a:rPr lang="en-US" dirty="0"/>
                        <a:t>Lips Talking</a:t>
                      </a:r>
                      <a:r>
                        <a:rPr lang="en-US" baseline="0" dirty="0"/>
                        <a:t> and Reading</a:t>
                      </a:r>
                      <a:endParaRPr lang="en-US" dirty="0"/>
                    </a:p>
                  </a:txBody>
                  <a:tcPr>
                    <a:solidFill>
                      <a:schemeClr val="bg1"/>
                    </a:solidFill>
                  </a:tcPr>
                </a:tc>
                <a:tc>
                  <a:txBody>
                    <a:bodyPr/>
                    <a:lstStyle/>
                    <a:p>
                      <a:r>
                        <a:rPr lang="en-US" dirty="0"/>
                        <a:t>Text Corpora Generation</a:t>
                      </a:r>
                    </a:p>
                  </a:txBody>
                  <a:tcPr>
                    <a:solidFill>
                      <a:schemeClr val="bg1"/>
                    </a:solidFill>
                  </a:tcPr>
                </a:tc>
                <a:extLst>
                  <a:ext uri="{0D108BD9-81ED-4DB2-BD59-A6C34878D82A}">
                    <a16:rowId xmlns:a16="http://schemas.microsoft.com/office/drawing/2014/main" val="10003"/>
                  </a:ext>
                </a:extLst>
              </a:tr>
              <a:tr h="370840">
                <a:tc>
                  <a:txBody>
                    <a:bodyPr/>
                    <a:lstStyle/>
                    <a:p>
                      <a:r>
                        <a:rPr lang="en-US" dirty="0"/>
                        <a:t>Image</a:t>
                      </a:r>
                      <a:r>
                        <a:rPr lang="en-US" baseline="0" dirty="0"/>
                        <a:t> and Shape In-Painting</a:t>
                      </a:r>
                      <a:endParaRPr lang="en-US" dirty="0"/>
                    </a:p>
                  </a:txBody>
                  <a:tcPr>
                    <a:solidFill>
                      <a:schemeClr val="bg1"/>
                    </a:solidFill>
                  </a:tcPr>
                </a:tc>
                <a:tc>
                  <a:txBody>
                    <a:bodyPr/>
                    <a:lstStyle/>
                    <a:p>
                      <a:r>
                        <a:rPr lang="en-US" dirty="0"/>
                        <a:t>Synthetic</a:t>
                      </a:r>
                      <a:r>
                        <a:rPr lang="en-US" baseline="0" dirty="0"/>
                        <a:t> Audio/Voice</a:t>
                      </a:r>
                      <a:endParaRPr lang="en-US" dirty="0"/>
                    </a:p>
                  </a:txBody>
                  <a:tcPr>
                    <a:solidFill>
                      <a:schemeClr val="bg1"/>
                    </a:solidFill>
                  </a:tcPr>
                </a:tc>
                <a:tc>
                  <a:txBody>
                    <a:bodyPr/>
                    <a:lstStyle/>
                    <a:p>
                      <a:r>
                        <a:rPr lang="en-US" dirty="0"/>
                        <a:t>Generative Machine Translation</a:t>
                      </a:r>
                    </a:p>
                  </a:txBody>
                  <a:tcPr>
                    <a:solidFill>
                      <a:schemeClr val="bg1"/>
                    </a:solidFill>
                  </a:tcPr>
                </a:tc>
                <a:extLst>
                  <a:ext uri="{0D108BD9-81ED-4DB2-BD59-A6C34878D82A}">
                    <a16:rowId xmlns:a16="http://schemas.microsoft.com/office/drawing/2014/main" val="10004"/>
                  </a:ext>
                </a:extLst>
              </a:tr>
              <a:tr h="370840">
                <a:tc>
                  <a:txBody>
                    <a:bodyPr/>
                    <a:lstStyle/>
                    <a:p>
                      <a:r>
                        <a:rPr lang="en-US" dirty="0"/>
                        <a:t>Object/Image</a:t>
                      </a:r>
                      <a:r>
                        <a:rPr lang="en-US" baseline="0" dirty="0"/>
                        <a:t> Reconstruction</a:t>
                      </a:r>
                      <a:endParaRPr lang="en-US" dirty="0"/>
                    </a:p>
                  </a:txBody>
                  <a:tcPr>
                    <a:solidFill>
                      <a:schemeClr val="bg1"/>
                    </a:solidFill>
                  </a:tcPr>
                </a:tc>
                <a:tc>
                  <a:txBody>
                    <a:bodyPr/>
                    <a:lstStyle/>
                    <a:p>
                      <a:r>
                        <a:rPr lang="en-US" dirty="0"/>
                        <a:t>Voice Conversion</a:t>
                      </a:r>
                    </a:p>
                  </a:txBody>
                  <a:tcPr>
                    <a:solidFill>
                      <a:schemeClr val="bg1"/>
                    </a:solidFill>
                  </a:tcPr>
                </a:tc>
                <a:tc>
                  <a:txBody>
                    <a:bodyPr/>
                    <a:lstStyle/>
                    <a:p>
                      <a:r>
                        <a:rPr lang="en-US" dirty="0"/>
                        <a:t>Conditional Sequence</a:t>
                      </a:r>
                      <a:r>
                        <a:rPr lang="en-US" baseline="0" dirty="0"/>
                        <a:t> Generation</a:t>
                      </a:r>
                      <a:endParaRPr lang="en-US" dirty="0"/>
                    </a:p>
                  </a:txBody>
                  <a:tcPr>
                    <a:solidFill>
                      <a:schemeClr val="bg1"/>
                    </a:solidFill>
                  </a:tcPr>
                </a:tc>
                <a:extLst>
                  <a:ext uri="{0D108BD9-81ED-4DB2-BD59-A6C34878D82A}">
                    <a16:rowId xmlns:a16="http://schemas.microsoft.com/office/drawing/2014/main" val="10005"/>
                  </a:ext>
                </a:extLst>
              </a:tr>
              <a:tr h="370840">
                <a:tc>
                  <a:txBody>
                    <a:bodyPr/>
                    <a:lstStyle/>
                    <a:p>
                      <a:r>
                        <a:rPr lang="en-US" dirty="0"/>
                        <a:t>Image Super-Resolution</a:t>
                      </a:r>
                    </a:p>
                  </a:txBody>
                  <a:tcPr>
                    <a:solidFill>
                      <a:schemeClr val="bg1"/>
                    </a:solidFill>
                  </a:tcPr>
                </a:tc>
                <a:tc>
                  <a:txBody>
                    <a:bodyPr/>
                    <a:lstStyle/>
                    <a:p>
                      <a:r>
                        <a:rPr lang="en-US" dirty="0"/>
                        <a:t>Voice Separation</a:t>
                      </a:r>
                    </a:p>
                  </a:txBody>
                  <a:tcPr>
                    <a:solidFill>
                      <a:schemeClr val="bg1"/>
                    </a:solidFill>
                  </a:tcPr>
                </a:tc>
                <a:tc>
                  <a:txBody>
                    <a:bodyPr/>
                    <a:lstStyle/>
                    <a:p>
                      <a:r>
                        <a:rPr lang="en-US" baseline="0" dirty="0"/>
                        <a:t>Neural Dialog Generation</a:t>
                      </a:r>
                      <a:endParaRPr lang="en-US" dirty="0"/>
                    </a:p>
                  </a:txBody>
                  <a:tcPr>
                    <a:solidFill>
                      <a:schemeClr val="bg1"/>
                    </a:solidFill>
                  </a:tcPr>
                </a:tc>
                <a:extLst>
                  <a:ext uri="{0D108BD9-81ED-4DB2-BD59-A6C34878D82A}">
                    <a16:rowId xmlns:a16="http://schemas.microsoft.com/office/drawing/2014/main" val="10006"/>
                  </a:ext>
                </a:extLst>
              </a:tr>
              <a:tr h="370840">
                <a:tc>
                  <a:txBody>
                    <a:bodyPr/>
                    <a:lstStyle/>
                    <a:p>
                      <a:r>
                        <a:rPr lang="en-US" dirty="0"/>
                        <a:t>Face Emotion and Aging</a:t>
                      </a:r>
                    </a:p>
                  </a:txBody>
                  <a:tcPr>
                    <a:solidFill>
                      <a:schemeClr val="bg1"/>
                    </a:solidFill>
                  </a:tcPr>
                </a:tc>
                <a:tc>
                  <a:txBody>
                    <a:bodyPr/>
                    <a:lstStyle/>
                    <a:p>
                      <a:r>
                        <a:rPr lang="en-US" dirty="0"/>
                        <a:t>Voice Impersonation</a:t>
                      </a:r>
                      <a:r>
                        <a:rPr lang="en-US" baseline="0" dirty="0"/>
                        <a:t> </a:t>
                      </a:r>
                      <a:endParaRPr lang="en-US" dirty="0"/>
                    </a:p>
                  </a:txBody>
                  <a:tcPr>
                    <a:solidFill>
                      <a:schemeClr val="bg1"/>
                    </a:solidFill>
                  </a:tcPr>
                </a:tc>
                <a:tc>
                  <a:txBody>
                    <a:bodyPr/>
                    <a:lstStyle/>
                    <a:p>
                      <a:r>
                        <a:rPr lang="en-US" dirty="0"/>
                        <a:t>Generative</a:t>
                      </a:r>
                      <a:r>
                        <a:rPr lang="en-US" baseline="0" dirty="0"/>
                        <a:t> Conversation Responses</a:t>
                      </a:r>
                      <a:endParaRPr lang="en-US" dirty="0"/>
                    </a:p>
                  </a:txBody>
                  <a:tcPr>
                    <a:solidFill>
                      <a:schemeClr val="bg1"/>
                    </a:solidFill>
                  </a:tcPr>
                </a:tc>
                <a:extLst>
                  <a:ext uri="{0D108BD9-81ED-4DB2-BD59-A6C34878D82A}">
                    <a16:rowId xmlns:a16="http://schemas.microsoft.com/office/drawing/2014/main" val="10007"/>
                  </a:ext>
                </a:extLst>
              </a:tr>
              <a:tr h="370840">
                <a:tc>
                  <a:txBody>
                    <a:bodyPr/>
                    <a:lstStyle/>
                    <a:p>
                      <a:r>
                        <a:rPr lang="en-US" dirty="0"/>
                        <a:t>Video Frame Prediction</a:t>
                      </a:r>
                    </a:p>
                  </a:txBody>
                  <a:tcPr>
                    <a:solidFill>
                      <a:schemeClr val="bg1"/>
                    </a:solidFill>
                  </a:tcPr>
                </a:tc>
                <a:tc>
                  <a:txBody>
                    <a:bodyPr/>
                    <a:lstStyle/>
                    <a:p>
                      <a:r>
                        <a:rPr lang="en-US" dirty="0"/>
                        <a:t>Speech</a:t>
                      </a:r>
                      <a:r>
                        <a:rPr lang="en-US" baseline="0" dirty="0"/>
                        <a:t> and S</a:t>
                      </a:r>
                      <a:r>
                        <a:rPr lang="en-US" dirty="0"/>
                        <a:t>peaker Emotion </a:t>
                      </a:r>
                    </a:p>
                  </a:txBody>
                  <a:tcPr>
                    <a:solidFill>
                      <a:schemeClr val="bg1"/>
                    </a:solidFill>
                  </a:tcPr>
                </a:tc>
                <a:tc>
                  <a:txBody>
                    <a:bodyPr/>
                    <a:lstStyle/>
                    <a:p>
                      <a:r>
                        <a:rPr lang="en-US" dirty="0"/>
                        <a:t>Text</a:t>
                      </a:r>
                      <a:r>
                        <a:rPr lang="en-US" baseline="0" dirty="0"/>
                        <a:t> Style Transfer</a:t>
                      </a:r>
                      <a:endParaRPr lang="en-US" dirty="0"/>
                    </a:p>
                  </a:txBody>
                  <a:tcPr>
                    <a:solidFill>
                      <a:schemeClr val="bg1"/>
                    </a:solidFill>
                  </a:tcPr>
                </a:tc>
                <a:extLst>
                  <a:ext uri="{0D108BD9-81ED-4DB2-BD59-A6C34878D82A}">
                    <a16:rowId xmlns:a16="http://schemas.microsoft.com/office/drawing/2014/main" val="10008"/>
                  </a:ext>
                </a:extLst>
              </a:tr>
              <a:tr h="370840">
                <a:tc>
                  <a:txBody>
                    <a:bodyPr/>
                    <a:lstStyle/>
                    <a:p>
                      <a:r>
                        <a:rPr lang="en-US" dirty="0"/>
                        <a:t>Video Deblurring</a:t>
                      </a:r>
                    </a:p>
                  </a:txBody>
                  <a:tcPr>
                    <a:solidFill>
                      <a:schemeClr val="bg1"/>
                    </a:solidFill>
                  </a:tcPr>
                </a:tc>
                <a:tc>
                  <a:txBody>
                    <a:bodyPr/>
                    <a:lstStyle/>
                    <a:p>
                      <a:r>
                        <a:rPr lang="en-US" dirty="0"/>
                        <a:t>Postfilter for Synthesized speech</a:t>
                      </a:r>
                    </a:p>
                  </a:txBody>
                  <a:tcPr>
                    <a:solidFill>
                      <a:schemeClr val="bg1"/>
                    </a:solidFill>
                  </a:tcPr>
                </a:tc>
                <a:tc>
                  <a:txBody>
                    <a:bodyPr/>
                    <a:lstStyle/>
                    <a:p>
                      <a:r>
                        <a:rPr lang="en-US" dirty="0"/>
                        <a:t>Abstractive</a:t>
                      </a:r>
                      <a:r>
                        <a:rPr lang="en-US" baseline="0" dirty="0"/>
                        <a:t> Summarization</a:t>
                      </a:r>
                      <a:endParaRPr lang="en-US" dirty="0"/>
                    </a:p>
                  </a:txBody>
                  <a:tcPr>
                    <a:solidFill>
                      <a:schemeClr val="bg1"/>
                    </a:solidFill>
                  </a:tcPr>
                </a:tc>
                <a:extLst>
                  <a:ext uri="{0D108BD9-81ED-4DB2-BD59-A6C34878D82A}">
                    <a16:rowId xmlns:a16="http://schemas.microsoft.com/office/drawing/2014/main" val="10009"/>
                  </a:ext>
                </a:extLst>
              </a:tr>
              <a:tr h="370840">
                <a:tc>
                  <a:txBody>
                    <a:bodyPr/>
                    <a:lstStyle/>
                    <a:p>
                      <a:r>
                        <a:rPr lang="en-US" b="1" dirty="0">
                          <a:solidFill>
                            <a:srgbClr val="C00000"/>
                          </a:solidFill>
                        </a:rPr>
                        <a:t>Many</a:t>
                      </a:r>
                      <a:r>
                        <a:rPr lang="en-US" b="1" baseline="0" dirty="0">
                          <a:solidFill>
                            <a:srgbClr val="C00000"/>
                          </a:solidFill>
                        </a:rPr>
                        <a:t> More ….</a:t>
                      </a:r>
                      <a:endParaRPr lang="en-US" b="1" dirty="0">
                        <a:solidFill>
                          <a:srgbClr val="C00000"/>
                        </a:solidFill>
                      </a:endParaRPr>
                    </a:p>
                  </a:txBody>
                  <a:tcPr>
                    <a:solidFill>
                      <a:schemeClr val="bg1"/>
                    </a:solidFill>
                  </a:tcPr>
                </a:tc>
                <a:tc>
                  <a:txBody>
                    <a:bodyPr/>
                    <a:lstStyle/>
                    <a:p>
                      <a:r>
                        <a:rPr lang="en-US" b="1" dirty="0">
                          <a:solidFill>
                            <a:srgbClr val="C00000"/>
                          </a:solidFill>
                        </a:rPr>
                        <a:t>Many More ….</a:t>
                      </a:r>
                    </a:p>
                  </a:txBody>
                  <a:tcPr>
                    <a:solidFill>
                      <a:schemeClr val="bg1"/>
                    </a:solidFill>
                  </a:tcPr>
                </a:tc>
                <a:tc>
                  <a:txBody>
                    <a:bodyPr/>
                    <a:lstStyle/>
                    <a:p>
                      <a:r>
                        <a:rPr lang="en-US" b="1" dirty="0">
                          <a:solidFill>
                            <a:srgbClr val="C00000"/>
                          </a:solidFill>
                        </a:rPr>
                        <a:t>Many More</a:t>
                      </a:r>
                      <a:r>
                        <a:rPr lang="en-US" b="1" baseline="0" dirty="0">
                          <a:solidFill>
                            <a:srgbClr val="C00000"/>
                          </a:solidFill>
                        </a:rPr>
                        <a:t> ….</a:t>
                      </a:r>
                      <a:endParaRPr lang="en-US" b="1" dirty="0">
                        <a:solidFill>
                          <a:srgbClr val="C00000"/>
                        </a:solidFill>
                      </a:endParaRPr>
                    </a:p>
                  </a:txBody>
                  <a:tcPr>
                    <a:solidFill>
                      <a:schemeClr val="bg1"/>
                    </a:solidFill>
                  </a:tcPr>
                </a:tc>
                <a:extLst>
                  <a:ext uri="{0D108BD9-81ED-4DB2-BD59-A6C34878D82A}">
                    <a16:rowId xmlns:a16="http://schemas.microsoft.com/office/drawing/2014/main" val="10010"/>
                  </a:ext>
                </a:extLst>
              </a:tr>
            </a:tbl>
          </a:graphicData>
        </a:graphic>
      </p:graphicFrame>
      <p:sp>
        <p:nvSpPr>
          <p:cNvPr id="5" name="TextBox 4"/>
          <p:cNvSpPr txBox="1"/>
          <p:nvPr/>
        </p:nvSpPr>
        <p:spPr>
          <a:xfrm>
            <a:off x="838200" y="6038033"/>
            <a:ext cx="4644861" cy="369332"/>
          </a:xfrm>
          <a:prstGeom prst="rect">
            <a:avLst/>
          </a:prstGeom>
          <a:noFill/>
        </p:spPr>
        <p:txBody>
          <a:bodyPr wrap="none" rtlCol="0">
            <a:spAutoFit/>
          </a:bodyPr>
          <a:lstStyle/>
          <a:p>
            <a:r>
              <a:rPr lang="en-US" b="1" dirty="0">
                <a:solidFill>
                  <a:srgbClr val="0070C0"/>
                </a:solidFill>
              </a:rPr>
              <a:t>Source: </a:t>
            </a:r>
            <a:r>
              <a:rPr lang="en-US" dirty="0">
                <a:hlinkClick r:id="rId2"/>
              </a:rPr>
              <a:t>The GAN Zoo</a:t>
            </a:r>
            <a:r>
              <a:rPr lang="en-US" dirty="0"/>
              <a:t> and </a:t>
            </a:r>
            <a:r>
              <a:rPr lang="en-US" dirty="0">
                <a:hlinkClick r:id="rId3"/>
              </a:rPr>
              <a:t>Really Awesome GAN</a:t>
            </a:r>
            <a:endParaRPr lang="en-US" dirty="0"/>
          </a:p>
        </p:txBody>
      </p:sp>
    </p:spTree>
    <p:extLst>
      <p:ext uri="{BB962C8B-B14F-4D97-AF65-F5344CB8AC3E}">
        <p14:creationId xmlns:p14="http://schemas.microsoft.com/office/powerpoint/2010/main" val="34004808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6974</TotalTime>
  <Words>3173</Words>
  <Application>Microsoft Macintosh PowerPoint</Application>
  <PresentationFormat>Widescreen</PresentationFormat>
  <Paragraphs>387</Paragraphs>
  <Slides>37</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맑은 고딕</vt:lpstr>
      <vt:lpstr>新細明體</vt:lpstr>
      <vt:lpstr>Arial</vt:lpstr>
      <vt:lpstr>Calibri</vt:lpstr>
      <vt:lpstr>Calibri Light</vt:lpstr>
      <vt:lpstr>Cambria Math</vt:lpstr>
      <vt:lpstr>Wingdings</vt:lpstr>
      <vt:lpstr>Office Theme</vt:lpstr>
      <vt:lpstr>1- Fundamental of GANs</vt:lpstr>
      <vt:lpstr>Welcome to Data Science Center UI</vt:lpstr>
      <vt:lpstr>Outline</vt:lpstr>
      <vt:lpstr>Generative vs Discriminative Model</vt:lpstr>
      <vt:lpstr>Supervised vs Unsupervised Learning</vt:lpstr>
      <vt:lpstr>Generative Models: A Traditional Explicit Way</vt:lpstr>
      <vt:lpstr>Generative Models</vt:lpstr>
      <vt:lpstr>Why Generative Models Important?</vt:lpstr>
      <vt:lpstr>Applications of Generative Models</vt:lpstr>
      <vt:lpstr>Taxonomy of Generative Models</vt:lpstr>
      <vt:lpstr>Variety of GAN Models</vt:lpstr>
      <vt:lpstr>The GAN Zoo</vt:lpstr>
      <vt:lpstr>Outline</vt:lpstr>
      <vt:lpstr>Generative Adversarial Networks</vt:lpstr>
      <vt:lpstr>Generative Adversarial Networks</vt:lpstr>
      <vt:lpstr>GAN Analogy: Counterfeit vs Police Game</vt:lpstr>
      <vt:lpstr>GAN Probabilistic View</vt:lpstr>
      <vt:lpstr>Training Minimax GANs: Two-Player Game</vt:lpstr>
      <vt:lpstr>Training MM-GANs: Algorithm </vt:lpstr>
      <vt:lpstr>Non-Saturating GANs: NS-GAN Optimization</vt:lpstr>
      <vt:lpstr>GAN Lab Animation</vt:lpstr>
      <vt:lpstr>Variety of GAN Objectives</vt:lpstr>
      <vt:lpstr>Outline</vt:lpstr>
      <vt:lpstr>Deep Convolutional GANs</vt:lpstr>
      <vt:lpstr>DCGAN Architecture </vt:lpstr>
      <vt:lpstr>Outline</vt:lpstr>
      <vt:lpstr>Conditional GANs </vt:lpstr>
      <vt:lpstr>CGAN Architecture</vt:lpstr>
      <vt:lpstr>What You Will Learn Next Week</vt:lpstr>
      <vt:lpstr>Known Problems in GANs</vt:lpstr>
      <vt:lpstr>GANs Divergence Formulation </vt:lpstr>
      <vt:lpstr>Types of Divergences</vt:lpstr>
      <vt:lpstr>HOME WORK WEEK 1</vt:lpstr>
      <vt:lpstr>Preparing Dataset</vt:lpstr>
      <vt:lpstr>Goodfellow et.al., 2014. </vt:lpstr>
      <vt:lpstr>Ian Goodfellow, 2015. </vt:lpstr>
      <vt:lpstr>Ian Goodfellow, NIPS 2016.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Overview of GANs</dc:title>
  <dc:creator>Risman Adnan</dc:creator>
  <cp:lastModifiedBy>Risman Adnan</cp:lastModifiedBy>
  <cp:revision>64</cp:revision>
  <dcterms:created xsi:type="dcterms:W3CDTF">2019-06-29T06:18:10Z</dcterms:created>
  <dcterms:modified xsi:type="dcterms:W3CDTF">2019-11-02T04:36:55Z</dcterms:modified>
</cp:coreProperties>
</file>

<file path=docProps/thumbnail.jpeg>
</file>